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30"/>
  </p:notesMasterIdLst>
  <p:handoutMasterIdLst>
    <p:handoutMasterId r:id="rId31"/>
  </p:handoutMasterIdLst>
  <p:sldIdLst>
    <p:sldId id="804" r:id="rId2"/>
    <p:sldId id="784" r:id="rId3"/>
    <p:sldId id="329" r:id="rId4"/>
    <p:sldId id="785" r:id="rId5"/>
    <p:sldId id="786" r:id="rId6"/>
    <p:sldId id="822" r:id="rId7"/>
    <p:sldId id="792" r:id="rId8"/>
    <p:sldId id="812" r:id="rId9"/>
    <p:sldId id="793" r:id="rId10"/>
    <p:sldId id="823" r:id="rId11"/>
    <p:sldId id="794" r:id="rId12"/>
    <p:sldId id="797" r:id="rId13"/>
    <p:sldId id="799" r:id="rId14"/>
    <p:sldId id="824" r:id="rId15"/>
    <p:sldId id="815" r:id="rId16"/>
    <p:sldId id="819" r:id="rId17"/>
    <p:sldId id="820" r:id="rId18"/>
    <p:sldId id="825" r:id="rId19"/>
    <p:sldId id="821" r:id="rId20"/>
    <p:sldId id="808" r:id="rId21"/>
    <p:sldId id="826" r:id="rId22"/>
    <p:sldId id="809" r:id="rId23"/>
    <p:sldId id="816" r:id="rId24"/>
    <p:sldId id="817" r:id="rId25"/>
    <p:sldId id="818" r:id="rId26"/>
    <p:sldId id="801" r:id="rId27"/>
    <p:sldId id="802" r:id="rId28"/>
    <p:sldId id="803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CC00"/>
    <a:srgbClr val="FF9900"/>
    <a:srgbClr val="FFFF99"/>
    <a:srgbClr val="993300"/>
    <a:srgbClr val="CC9900"/>
    <a:srgbClr val="A50021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8" autoAdjust="0"/>
    <p:restoredTop sz="85613" autoAdjust="0"/>
  </p:normalViewPr>
  <p:slideViewPr>
    <p:cSldViewPr>
      <p:cViewPr varScale="1">
        <p:scale>
          <a:sx n="67" d="100"/>
          <a:sy n="67" d="100"/>
        </p:scale>
        <p:origin x="100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91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782B2-AA66-40B8-83D2-B1494C6F5893}" type="doc">
      <dgm:prSet loTypeId="urn:microsoft.com/office/officeart/2005/8/layout/hList7" loCatId="picture" qsTypeId="urn:microsoft.com/office/officeart/2005/8/quickstyle/simple1" qsCatId="simple" csTypeId="urn:microsoft.com/office/officeart/2005/8/colors/accent0_1" csCatId="mainScheme" phldr="1"/>
      <dgm:spPr/>
    </dgm:pt>
    <dgm:pt modelId="{F5D4F222-D97B-41AA-B69F-852AF6804098}">
      <dgm:prSet phldrT="[Text]" custT="1"/>
      <dgm:spPr/>
      <dgm:t>
        <a:bodyPr/>
        <a:lstStyle/>
        <a:p>
          <a:r>
            <a:rPr lang="en-US" sz="3200" dirty="0"/>
            <a:t>Conserver:</a:t>
          </a:r>
        </a:p>
        <a:p>
          <a:r>
            <a:rPr lang="en-US" sz="2000" dirty="0"/>
            <a:t>Prefers Known to Unknown</a:t>
          </a:r>
        </a:p>
      </dgm:t>
    </dgm:pt>
    <dgm:pt modelId="{32583C78-9FAC-48BB-83F1-7E04EF4CF3B5}" type="parTrans" cxnId="{6913E709-73AA-4711-97BF-1FC7F1D10200}">
      <dgm:prSet/>
      <dgm:spPr/>
      <dgm:t>
        <a:bodyPr/>
        <a:lstStyle/>
        <a:p>
          <a:endParaRPr lang="en-US"/>
        </a:p>
      </dgm:t>
    </dgm:pt>
    <dgm:pt modelId="{991B3ABE-409B-4658-83E9-A34B1F0C9661}" type="sibTrans" cxnId="{6913E709-73AA-4711-97BF-1FC7F1D10200}">
      <dgm:prSet/>
      <dgm:spPr/>
      <dgm:t>
        <a:bodyPr/>
        <a:lstStyle/>
        <a:p>
          <a:endParaRPr lang="en-US"/>
        </a:p>
      </dgm:t>
    </dgm:pt>
    <dgm:pt modelId="{90E38A25-F0A4-4748-A37A-CA89BCC59B50}">
      <dgm:prSet phldrT="[Text]" custT="1"/>
      <dgm:spPr/>
      <dgm:t>
        <a:bodyPr/>
        <a:lstStyle/>
        <a:p>
          <a:endParaRPr lang="en-US" sz="1800" dirty="0"/>
        </a:p>
        <a:p>
          <a:r>
            <a:rPr lang="en-US" sz="3200" dirty="0"/>
            <a:t>Pragmatist:</a:t>
          </a:r>
        </a:p>
        <a:p>
          <a:r>
            <a:rPr lang="en-US" sz="2000" dirty="0"/>
            <a:t>Prefers to explore the current situation objectively</a:t>
          </a:r>
        </a:p>
      </dgm:t>
    </dgm:pt>
    <dgm:pt modelId="{0ABA7CF6-37E1-4F66-AA0B-3C282B785DF5}" type="parTrans" cxnId="{BEFDDCDC-8AE9-4844-A013-BC4CBF5B9AC4}">
      <dgm:prSet/>
      <dgm:spPr/>
      <dgm:t>
        <a:bodyPr/>
        <a:lstStyle/>
        <a:p>
          <a:endParaRPr lang="en-US"/>
        </a:p>
      </dgm:t>
    </dgm:pt>
    <dgm:pt modelId="{7CCE4504-9EFC-4EB4-A19D-580D61036419}" type="sibTrans" cxnId="{BEFDDCDC-8AE9-4844-A013-BC4CBF5B9AC4}">
      <dgm:prSet/>
      <dgm:spPr/>
      <dgm:t>
        <a:bodyPr/>
        <a:lstStyle/>
        <a:p>
          <a:endParaRPr lang="en-US"/>
        </a:p>
      </dgm:t>
    </dgm:pt>
    <dgm:pt modelId="{AC91E7A6-DC35-4339-B020-3916EDAEE07F}">
      <dgm:prSet phldrT="[Text]" custT="1"/>
      <dgm:spPr/>
      <dgm:t>
        <a:bodyPr/>
        <a:lstStyle/>
        <a:p>
          <a:endParaRPr lang="en-US" sz="1800" dirty="0"/>
        </a:p>
        <a:p>
          <a:r>
            <a:rPr lang="en-US" sz="3200" dirty="0"/>
            <a:t>Originator:</a:t>
          </a:r>
        </a:p>
        <a:p>
          <a:r>
            <a:rPr lang="en-US" sz="2000" dirty="0"/>
            <a:t>Prefers a faster spontaneous approach to change</a:t>
          </a:r>
        </a:p>
      </dgm:t>
    </dgm:pt>
    <dgm:pt modelId="{3FBDD1A6-27E1-4CD9-9AB6-D702FB5F2768}" type="parTrans" cxnId="{132C7F89-0B4E-47D1-917E-8A744C0E6322}">
      <dgm:prSet/>
      <dgm:spPr/>
      <dgm:t>
        <a:bodyPr/>
        <a:lstStyle/>
        <a:p>
          <a:endParaRPr lang="en-US"/>
        </a:p>
      </dgm:t>
    </dgm:pt>
    <dgm:pt modelId="{39F6245B-A516-49DB-966B-17000B7CD3AE}" type="sibTrans" cxnId="{132C7F89-0B4E-47D1-917E-8A744C0E6322}">
      <dgm:prSet/>
      <dgm:spPr/>
      <dgm:t>
        <a:bodyPr/>
        <a:lstStyle/>
        <a:p>
          <a:endParaRPr lang="en-US"/>
        </a:p>
      </dgm:t>
    </dgm:pt>
    <dgm:pt modelId="{02254006-6834-40FB-967F-E22CBA959C93}" type="pres">
      <dgm:prSet presAssocID="{D42782B2-AA66-40B8-83D2-B1494C6F5893}" presName="Name0" presStyleCnt="0">
        <dgm:presLayoutVars>
          <dgm:dir/>
          <dgm:resizeHandles val="exact"/>
        </dgm:presLayoutVars>
      </dgm:prSet>
      <dgm:spPr/>
    </dgm:pt>
    <dgm:pt modelId="{6528406C-4AFE-4597-BE90-0457514FA251}" type="pres">
      <dgm:prSet presAssocID="{D42782B2-AA66-40B8-83D2-B1494C6F5893}" presName="fgShape" presStyleLbl="fgShp" presStyleIdx="0" presStyleCnt="1" custAng="0" custLinFactY="31734" custLinFactNeighborX="0" custLinFactNeighborY="100000"/>
      <dgm:spPr>
        <a:ln w="38100">
          <a:solidFill>
            <a:srgbClr val="FF0000"/>
          </a:solidFill>
        </a:ln>
      </dgm:spPr>
    </dgm:pt>
    <dgm:pt modelId="{98813FE2-B1D5-4734-9BBC-C67A712BF45A}" type="pres">
      <dgm:prSet presAssocID="{D42782B2-AA66-40B8-83D2-B1494C6F5893}" presName="linComp" presStyleCnt="0"/>
      <dgm:spPr/>
    </dgm:pt>
    <dgm:pt modelId="{2BBD7358-F403-421F-B0DD-CBEB57EB9617}" type="pres">
      <dgm:prSet presAssocID="{F5D4F222-D97B-41AA-B69F-852AF6804098}" presName="compNode" presStyleCnt="0"/>
      <dgm:spPr/>
    </dgm:pt>
    <dgm:pt modelId="{F1BE74E6-DCEB-4C0D-9659-43BE9E2A9650}" type="pres">
      <dgm:prSet presAssocID="{F5D4F222-D97B-41AA-B69F-852AF6804098}" presName="bkgdShape" presStyleLbl="node1" presStyleIdx="0" presStyleCnt="3"/>
      <dgm:spPr/>
      <dgm:t>
        <a:bodyPr/>
        <a:lstStyle/>
        <a:p>
          <a:endParaRPr lang="en-US"/>
        </a:p>
      </dgm:t>
    </dgm:pt>
    <dgm:pt modelId="{B3D0C21B-C797-437A-BE49-9B9277AB6F22}" type="pres">
      <dgm:prSet presAssocID="{F5D4F222-D97B-41AA-B69F-852AF680409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C4D8E-7D6F-4A8A-BC3A-AF23CE3C7421}" type="pres">
      <dgm:prSet presAssocID="{F5D4F222-D97B-41AA-B69F-852AF6804098}" presName="invisiNode" presStyleLbl="node1" presStyleIdx="0" presStyleCnt="3"/>
      <dgm:spPr/>
    </dgm:pt>
    <dgm:pt modelId="{98A95FF2-6154-40E7-9AB4-98BA4390F202}" type="pres">
      <dgm:prSet presAssocID="{F5D4F222-D97B-41AA-B69F-852AF6804098}" presName="imagNode" presStyleLbl="fgImgPlace1" presStyleIdx="0" presStyleCnt="3" custScaleX="178026" custScaleY="135598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38100">
          <a:solidFill>
            <a:srgbClr val="FF0000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</dgm:pt>
    <dgm:pt modelId="{A3925380-1DDB-4BBF-8D2E-A7693A163D51}" type="pres">
      <dgm:prSet presAssocID="{991B3ABE-409B-4658-83E9-A34B1F0C96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909C27-20F3-414C-B05E-4F7DCD81F8E7}" type="pres">
      <dgm:prSet presAssocID="{90E38A25-F0A4-4748-A37A-CA89BCC59B50}" presName="compNode" presStyleCnt="0"/>
      <dgm:spPr/>
    </dgm:pt>
    <dgm:pt modelId="{20B0AB42-43F0-427E-88A7-94FDBC7E9A48}" type="pres">
      <dgm:prSet presAssocID="{90E38A25-F0A4-4748-A37A-CA89BCC59B50}" presName="bkgdShape" presStyleLbl="node1" presStyleIdx="1" presStyleCnt="3"/>
      <dgm:spPr/>
      <dgm:t>
        <a:bodyPr/>
        <a:lstStyle/>
        <a:p>
          <a:endParaRPr lang="en-US"/>
        </a:p>
      </dgm:t>
    </dgm:pt>
    <dgm:pt modelId="{16072A61-F8C6-4266-B1CD-A6AD913EF005}" type="pres">
      <dgm:prSet presAssocID="{90E38A25-F0A4-4748-A37A-CA89BCC59B5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710C6-788E-4A15-B108-A0B9E35E3870}" type="pres">
      <dgm:prSet presAssocID="{90E38A25-F0A4-4748-A37A-CA89BCC59B50}" presName="invisiNode" presStyleLbl="node1" presStyleIdx="1" presStyleCnt="3"/>
      <dgm:spPr/>
    </dgm:pt>
    <dgm:pt modelId="{4A4912D4-37E9-433B-8ED2-F32B5438FB22}" type="pres">
      <dgm:prSet presAssocID="{90E38A25-F0A4-4748-A37A-CA89BCC59B50}" presName="imagNode" presStyleLbl="fgImgPlace1" presStyleIdx="1" presStyleCnt="3" custScaleX="178801" custScaleY="140453" custLinFactNeighborX="-462" custLinFactNeighborY="6582"/>
      <dgm:spPr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38100">
          <a:solidFill>
            <a:srgbClr val="FF0000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</dgm:pt>
    <dgm:pt modelId="{963586C8-41D9-4EB4-9C1F-91B8A7A476A4}" type="pres">
      <dgm:prSet presAssocID="{7CCE4504-9EFC-4EB4-A19D-580D610364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9676A3-0E8F-43A8-9ACE-E07803F67EF9}" type="pres">
      <dgm:prSet presAssocID="{AC91E7A6-DC35-4339-B020-3916EDAEE07F}" presName="compNode" presStyleCnt="0"/>
      <dgm:spPr/>
    </dgm:pt>
    <dgm:pt modelId="{20F0E342-C414-42E6-8365-2DEADBE5ABBE}" type="pres">
      <dgm:prSet presAssocID="{AC91E7A6-DC35-4339-B020-3916EDAEE07F}" presName="bkgdShape" presStyleLbl="node1" presStyleIdx="2" presStyleCnt="3" custLinFactNeighborX="64" custLinFactNeighborY="6603"/>
      <dgm:spPr/>
      <dgm:t>
        <a:bodyPr/>
        <a:lstStyle/>
        <a:p>
          <a:endParaRPr lang="en-US"/>
        </a:p>
      </dgm:t>
    </dgm:pt>
    <dgm:pt modelId="{A01BF66F-F7AA-46D3-B2CF-81954F38349D}" type="pres">
      <dgm:prSet presAssocID="{AC91E7A6-DC35-4339-B020-3916EDAEE07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A4753-FB45-4062-AB73-F12ACD593815}" type="pres">
      <dgm:prSet presAssocID="{AC91E7A6-DC35-4339-B020-3916EDAEE07F}" presName="invisiNode" presStyleLbl="node1" presStyleIdx="2" presStyleCnt="3"/>
      <dgm:spPr/>
    </dgm:pt>
    <dgm:pt modelId="{0150E0A2-F42E-4957-81C0-F42D649F6DDC}" type="pres">
      <dgm:prSet presAssocID="{AC91E7A6-DC35-4339-B020-3916EDAEE07F}" presName="imagNode" presStyleLbl="fgImgPlace1" presStyleIdx="2" presStyleCnt="3" custScaleX="178136" custScaleY="137861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38100">
          <a:solidFill>
            <a:srgbClr val="FF0000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</dgm:pt>
  </dgm:ptLst>
  <dgm:cxnLst>
    <dgm:cxn modelId="{87E9826D-7C9A-4034-A531-84A204F1CD03}" type="presOf" srcId="{F5D4F222-D97B-41AA-B69F-852AF6804098}" destId="{F1BE74E6-DCEB-4C0D-9659-43BE9E2A9650}" srcOrd="0" destOrd="0" presId="urn:microsoft.com/office/officeart/2005/8/layout/hList7"/>
    <dgm:cxn modelId="{BEFDDCDC-8AE9-4844-A013-BC4CBF5B9AC4}" srcId="{D42782B2-AA66-40B8-83D2-B1494C6F5893}" destId="{90E38A25-F0A4-4748-A37A-CA89BCC59B50}" srcOrd="1" destOrd="0" parTransId="{0ABA7CF6-37E1-4F66-AA0B-3C282B785DF5}" sibTransId="{7CCE4504-9EFC-4EB4-A19D-580D61036419}"/>
    <dgm:cxn modelId="{BA3E517A-5A37-477A-9661-51DBBABD6B5D}" type="presOf" srcId="{991B3ABE-409B-4658-83E9-A34B1F0C9661}" destId="{A3925380-1DDB-4BBF-8D2E-A7693A163D51}" srcOrd="0" destOrd="0" presId="urn:microsoft.com/office/officeart/2005/8/layout/hList7"/>
    <dgm:cxn modelId="{7800EBEF-27B6-4E99-BA86-E75963EC2134}" type="presOf" srcId="{D42782B2-AA66-40B8-83D2-B1494C6F5893}" destId="{02254006-6834-40FB-967F-E22CBA959C93}" srcOrd="0" destOrd="0" presId="urn:microsoft.com/office/officeart/2005/8/layout/hList7"/>
    <dgm:cxn modelId="{8DDEF50E-29AC-4B32-BA43-205FC28EBCE2}" type="presOf" srcId="{AC91E7A6-DC35-4339-B020-3916EDAEE07F}" destId="{20F0E342-C414-42E6-8365-2DEADBE5ABBE}" srcOrd="0" destOrd="0" presId="urn:microsoft.com/office/officeart/2005/8/layout/hList7"/>
    <dgm:cxn modelId="{13DDDFA6-80CA-49B9-B373-656A38FDA7D8}" type="presOf" srcId="{7CCE4504-9EFC-4EB4-A19D-580D61036419}" destId="{963586C8-41D9-4EB4-9C1F-91B8A7A476A4}" srcOrd="0" destOrd="0" presId="urn:microsoft.com/office/officeart/2005/8/layout/hList7"/>
    <dgm:cxn modelId="{98E31347-9CE0-4898-9F6E-6C03245847E9}" type="presOf" srcId="{AC91E7A6-DC35-4339-B020-3916EDAEE07F}" destId="{A01BF66F-F7AA-46D3-B2CF-81954F38349D}" srcOrd="1" destOrd="0" presId="urn:microsoft.com/office/officeart/2005/8/layout/hList7"/>
    <dgm:cxn modelId="{B5D4B225-CCD6-48E3-AA76-017695166FC4}" type="presOf" srcId="{F5D4F222-D97B-41AA-B69F-852AF6804098}" destId="{B3D0C21B-C797-437A-BE49-9B9277AB6F22}" srcOrd="1" destOrd="0" presId="urn:microsoft.com/office/officeart/2005/8/layout/hList7"/>
    <dgm:cxn modelId="{6913E709-73AA-4711-97BF-1FC7F1D10200}" srcId="{D42782B2-AA66-40B8-83D2-B1494C6F5893}" destId="{F5D4F222-D97B-41AA-B69F-852AF6804098}" srcOrd="0" destOrd="0" parTransId="{32583C78-9FAC-48BB-83F1-7E04EF4CF3B5}" sibTransId="{991B3ABE-409B-4658-83E9-A34B1F0C9661}"/>
    <dgm:cxn modelId="{132C7F89-0B4E-47D1-917E-8A744C0E6322}" srcId="{D42782B2-AA66-40B8-83D2-B1494C6F5893}" destId="{AC91E7A6-DC35-4339-B020-3916EDAEE07F}" srcOrd="2" destOrd="0" parTransId="{3FBDD1A6-27E1-4CD9-9AB6-D702FB5F2768}" sibTransId="{39F6245B-A516-49DB-966B-17000B7CD3AE}"/>
    <dgm:cxn modelId="{6348CD07-5E3F-4383-90B5-0BB8739F3BA1}" type="presOf" srcId="{90E38A25-F0A4-4748-A37A-CA89BCC59B50}" destId="{20B0AB42-43F0-427E-88A7-94FDBC7E9A48}" srcOrd="0" destOrd="0" presId="urn:microsoft.com/office/officeart/2005/8/layout/hList7"/>
    <dgm:cxn modelId="{578777AF-8312-4F91-BCA2-104B489BDC90}" type="presOf" srcId="{90E38A25-F0A4-4748-A37A-CA89BCC59B50}" destId="{16072A61-F8C6-4266-B1CD-A6AD913EF005}" srcOrd="1" destOrd="0" presId="urn:microsoft.com/office/officeart/2005/8/layout/hList7"/>
    <dgm:cxn modelId="{48563088-AC2C-43A1-8BA3-E2F8A4468C8D}" type="presParOf" srcId="{02254006-6834-40FB-967F-E22CBA959C93}" destId="{6528406C-4AFE-4597-BE90-0457514FA251}" srcOrd="0" destOrd="0" presId="urn:microsoft.com/office/officeart/2005/8/layout/hList7"/>
    <dgm:cxn modelId="{85614774-9803-4536-AA38-F958098B128F}" type="presParOf" srcId="{02254006-6834-40FB-967F-E22CBA959C93}" destId="{98813FE2-B1D5-4734-9BBC-C67A712BF45A}" srcOrd="1" destOrd="0" presId="urn:microsoft.com/office/officeart/2005/8/layout/hList7"/>
    <dgm:cxn modelId="{F89F27AD-8BDB-4C41-9BF1-C73D42DBCCCE}" type="presParOf" srcId="{98813FE2-B1D5-4734-9BBC-C67A712BF45A}" destId="{2BBD7358-F403-421F-B0DD-CBEB57EB9617}" srcOrd="0" destOrd="0" presId="urn:microsoft.com/office/officeart/2005/8/layout/hList7"/>
    <dgm:cxn modelId="{A646783D-72AB-4C56-95EB-DEBDC773D279}" type="presParOf" srcId="{2BBD7358-F403-421F-B0DD-CBEB57EB9617}" destId="{F1BE74E6-DCEB-4C0D-9659-43BE9E2A9650}" srcOrd="0" destOrd="0" presId="urn:microsoft.com/office/officeart/2005/8/layout/hList7"/>
    <dgm:cxn modelId="{D8888364-CB00-4F6F-95D2-BC3A06316998}" type="presParOf" srcId="{2BBD7358-F403-421F-B0DD-CBEB57EB9617}" destId="{B3D0C21B-C797-437A-BE49-9B9277AB6F22}" srcOrd="1" destOrd="0" presId="urn:microsoft.com/office/officeart/2005/8/layout/hList7"/>
    <dgm:cxn modelId="{53063DF3-116A-4CBD-B66C-6BBD030E9618}" type="presParOf" srcId="{2BBD7358-F403-421F-B0DD-CBEB57EB9617}" destId="{047C4D8E-7D6F-4A8A-BC3A-AF23CE3C7421}" srcOrd="2" destOrd="0" presId="urn:microsoft.com/office/officeart/2005/8/layout/hList7"/>
    <dgm:cxn modelId="{F0762007-E11B-4932-89D0-F21A99D1F343}" type="presParOf" srcId="{2BBD7358-F403-421F-B0DD-CBEB57EB9617}" destId="{98A95FF2-6154-40E7-9AB4-98BA4390F202}" srcOrd="3" destOrd="0" presId="urn:microsoft.com/office/officeart/2005/8/layout/hList7"/>
    <dgm:cxn modelId="{21AA0458-00AD-48AB-910D-E4F66159CC7C}" type="presParOf" srcId="{98813FE2-B1D5-4734-9BBC-C67A712BF45A}" destId="{A3925380-1DDB-4BBF-8D2E-A7693A163D51}" srcOrd="1" destOrd="0" presId="urn:microsoft.com/office/officeart/2005/8/layout/hList7"/>
    <dgm:cxn modelId="{91CBF8D3-1461-4EFF-9443-076493B3FCD1}" type="presParOf" srcId="{98813FE2-B1D5-4734-9BBC-C67A712BF45A}" destId="{B5909C27-20F3-414C-B05E-4F7DCD81F8E7}" srcOrd="2" destOrd="0" presId="urn:microsoft.com/office/officeart/2005/8/layout/hList7"/>
    <dgm:cxn modelId="{AB2EC275-807F-4608-A454-B1D8B16D0D2B}" type="presParOf" srcId="{B5909C27-20F3-414C-B05E-4F7DCD81F8E7}" destId="{20B0AB42-43F0-427E-88A7-94FDBC7E9A48}" srcOrd="0" destOrd="0" presId="urn:microsoft.com/office/officeart/2005/8/layout/hList7"/>
    <dgm:cxn modelId="{D2344FE7-A4CD-44C4-BDA9-59B9FF4B67EC}" type="presParOf" srcId="{B5909C27-20F3-414C-B05E-4F7DCD81F8E7}" destId="{16072A61-F8C6-4266-B1CD-A6AD913EF005}" srcOrd="1" destOrd="0" presId="urn:microsoft.com/office/officeart/2005/8/layout/hList7"/>
    <dgm:cxn modelId="{58326617-FAF7-420F-9EC8-367364D5C94F}" type="presParOf" srcId="{B5909C27-20F3-414C-B05E-4F7DCD81F8E7}" destId="{1A1710C6-788E-4A15-B108-A0B9E35E3870}" srcOrd="2" destOrd="0" presId="urn:microsoft.com/office/officeart/2005/8/layout/hList7"/>
    <dgm:cxn modelId="{B07B3702-F954-4D5B-A52F-FAB41A6AD30C}" type="presParOf" srcId="{B5909C27-20F3-414C-B05E-4F7DCD81F8E7}" destId="{4A4912D4-37E9-433B-8ED2-F32B5438FB22}" srcOrd="3" destOrd="0" presId="urn:microsoft.com/office/officeart/2005/8/layout/hList7"/>
    <dgm:cxn modelId="{D8FF9A35-ADFD-4C9E-B1FC-C19AB1AF8E64}" type="presParOf" srcId="{98813FE2-B1D5-4734-9BBC-C67A712BF45A}" destId="{963586C8-41D9-4EB4-9C1F-91B8A7A476A4}" srcOrd="3" destOrd="0" presId="urn:microsoft.com/office/officeart/2005/8/layout/hList7"/>
    <dgm:cxn modelId="{412E092C-5878-4F6F-9B1A-EF8D2C12D5B1}" type="presParOf" srcId="{98813FE2-B1D5-4734-9BBC-C67A712BF45A}" destId="{D69676A3-0E8F-43A8-9ACE-E07803F67EF9}" srcOrd="4" destOrd="0" presId="urn:microsoft.com/office/officeart/2005/8/layout/hList7"/>
    <dgm:cxn modelId="{A0F5D52D-08D9-44EE-AB96-390CFED892FC}" type="presParOf" srcId="{D69676A3-0E8F-43A8-9ACE-E07803F67EF9}" destId="{20F0E342-C414-42E6-8365-2DEADBE5ABBE}" srcOrd="0" destOrd="0" presId="urn:microsoft.com/office/officeart/2005/8/layout/hList7"/>
    <dgm:cxn modelId="{9DC2464B-42DC-4D21-AF4D-F1BAB5B635BF}" type="presParOf" srcId="{D69676A3-0E8F-43A8-9ACE-E07803F67EF9}" destId="{A01BF66F-F7AA-46D3-B2CF-81954F38349D}" srcOrd="1" destOrd="0" presId="urn:microsoft.com/office/officeart/2005/8/layout/hList7"/>
    <dgm:cxn modelId="{20DFB6EE-CA63-4F5C-BB77-AB03E928BA69}" type="presParOf" srcId="{D69676A3-0E8F-43A8-9ACE-E07803F67EF9}" destId="{3B2A4753-FB45-4062-AB73-F12ACD593815}" srcOrd="2" destOrd="0" presId="urn:microsoft.com/office/officeart/2005/8/layout/hList7"/>
    <dgm:cxn modelId="{CF29C343-3D7F-4267-8926-B5354041CBF4}" type="presParOf" srcId="{D69676A3-0E8F-43A8-9ACE-E07803F67EF9}" destId="{0150E0A2-F42E-4957-81C0-F42D649F6D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E74E6-DCEB-4C0D-9659-43BE9E2A9650}">
      <dsp:nvSpPr>
        <dsp:cNvPr id="0" name=""/>
        <dsp:cNvSpPr/>
      </dsp:nvSpPr>
      <dsp:spPr>
        <a:xfrm>
          <a:off x="-1406" y="0"/>
          <a:ext cx="256369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Conserver: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Prefers Known to Unknown</a:t>
          </a:r>
        </a:p>
      </dsp:txBody>
      <dsp:txXfrm>
        <a:off x="-1406" y="1740535"/>
        <a:ext cx="2563691" cy="1740535"/>
      </dsp:txXfrm>
    </dsp:sp>
    <dsp:sp modelId="{98A95FF2-6154-40E7-9AB4-98BA4390F202}">
      <dsp:nvSpPr>
        <dsp:cNvPr id="0" name=""/>
        <dsp:cNvSpPr/>
      </dsp:nvSpPr>
      <dsp:spPr>
        <a:xfrm>
          <a:off x="-9355" y="3173"/>
          <a:ext cx="2579588" cy="196480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  <a:miter lim="800000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0AB42-43F0-427E-88A7-94FDBC7E9A48}">
      <dsp:nvSpPr>
        <dsp:cNvPr id="0" name=""/>
        <dsp:cNvSpPr/>
      </dsp:nvSpPr>
      <dsp:spPr>
        <a:xfrm>
          <a:off x="2660707" y="16000"/>
          <a:ext cx="256369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Pragmatist: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Prefers to explore the current situation objectively</a:t>
          </a:r>
        </a:p>
      </dsp:txBody>
      <dsp:txXfrm>
        <a:off x="2660707" y="1756535"/>
        <a:ext cx="2563691" cy="1740535"/>
      </dsp:txXfrm>
    </dsp:sp>
    <dsp:sp modelId="{4A4912D4-37E9-433B-8ED2-F32B5438FB22}">
      <dsp:nvSpPr>
        <dsp:cNvPr id="0" name=""/>
        <dsp:cNvSpPr/>
      </dsp:nvSpPr>
      <dsp:spPr>
        <a:xfrm>
          <a:off x="2640449" y="79372"/>
          <a:ext cx="2590818" cy="203515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5000" b="-5000"/>
          </a:stretch>
        </a:blipFill>
        <a:ln w="38100" cap="flat" cmpd="sng" algn="ctr">
          <a:solidFill>
            <a:srgbClr val="FF0000"/>
          </a:solidFill>
          <a:prstDash val="solid"/>
          <a:miter lim="800000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0E342-C414-42E6-8365-2DEADBE5ABBE}">
      <dsp:nvSpPr>
        <dsp:cNvPr id="0" name=""/>
        <dsp:cNvSpPr/>
      </dsp:nvSpPr>
      <dsp:spPr>
        <a:xfrm>
          <a:off x="5323618" y="6610"/>
          <a:ext cx="2563691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Originator: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Prefers a faster spontaneous approach to change</a:t>
          </a:r>
        </a:p>
      </dsp:txBody>
      <dsp:txXfrm>
        <a:off x="5323618" y="1747146"/>
        <a:ext cx="2563691" cy="1740535"/>
      </dsp:txXfrm>
    </dsp:sp>
    <dsp:sp modelId="{0150E0A2-F42E-4957-81C0-F42D649F6DDC}">
      <dsp:nvSpPr>
        <dsp:cNvPr id="0" name=""/>
        <dsp:cNvSpPr/>
      </dsp:nvSpPr>
      <dsp:spPr>
        <a:xfrm>
          <a:off x="5314873" y="-6610"/>
          <a:ext cx="2581182" cy="199759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38100" cap="flat" cmpd="sng" algn="ctr">
          <a:solidFill>
            <a:srgbClr val="FF0000"/>
          </a:solidFill>
          <a:prstDash val="solid"/>
          <a:miter lim="800000"/>
        </a:ln>
        <a:effectLst>
          <a:glow rad="635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8406C-4AFE-4597-BE90-0457514FA251}">
      <dsp:nvSpPr>
        <dsp:cNvPr id="0" name=""/>
        <dsp:cNvSpPr/>
      </dsp:nvSpPr>
      <dsp:spPr>
        <a:xfrm>
          <a:off x="322515" y="3698637"/>
          <a:ext cx="7241668" cy="65270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32FD32-B353-460F-A380-DC45F877F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6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406316-5ED4-4269-A696-F916E9BB5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59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8E8AB-35DD-4736-A4D9-7FDB8ECAA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71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D4EB04-3824-45A7-B9E1-7E5228E29D4F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0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7B662-4BE6-4C63-A324-A7DB203C0BE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328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C4A4D-F211-441E-BA5B-05A5E12E698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Wilma on her 100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</a:p>
        </p:txBody>
      </p:sp>
    </p:spTree>
    <p:extLst>
      <p:ext uri="{BB962C8B-B14F-4D97-AF65-F5344CB8AC3E}">
        <p14:creationId xmlns:p14="http://schemas.microsoft.com/office/powerpoint/2010/main" val="2443090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Edith 103</a:t>
            </a:r>
            <a:r>
              <a:rPr lang="en-US" baseline="30000" dirty="0" smtClean="0"/>
              <a:t>rd</a:t>
            </a:r>
            <a:r>
              <a:rPr lang="en-US" dirty="0" smtClean="0"/>
              <a:t> birthday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06316-5ED4-4269-A696-F916E9BB5B8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3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06316-5ED4-4269-A696-F916E9BB5B8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0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7EA39F-EE0B-42F3-AE99-FB484C4C6EFD}" type="slidenum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3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FCC0A4-C74B-4395-AB8F-E699EA813974}" type="slidenum">
              <a:rPr lang="en-US" smtClean="0">
                <a:ea typeface="ＭＳ Ｐゴシック" charset="-128"/>
              </a:rPr>
              <a:pPr eaLnBrk="1" hangingPunct="1"/>
              <a:t>5</a:t>
            </a:fld>
            <a:endParaRPr lang="en-US">
              <a:ea typeface="ＭＳ Ｐゴシック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33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06316-5ED4-4269-A696-F916E9BB5B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06316-5ED4-4269-A696-F916E9BB5B8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0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06316-5ED4-4269-A696-F916E9BB5B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4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FCC0A4-C74B-4395-AB8F-E699EA813974}" type="slidenum">
              <a:rPr lang="en-US" smtClean="0">
                <a:ea typeface="ＭＳ Ｐゴシック" charset="-128"/>
              </a:rPr>
              <a:pPr eaLnBrk="1" hangingPunct="1"/>
              <a:t>9</a:t>
            </a:fld>
            <a:endParaRPr lang="en-US">
              <a:ea typeface="ＭＳ Ｐゴシック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28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FCC0A4-C74B-4395-AB8F-E699EA813974}" type="slidenum">
              <a:rPr lang="en-US" smtClean="0">
                <a:ea typeface="ＭＳ Ｐゴシック" charset="-128"/>
              </a:rPr>
              <a:pPr eaLnBrk="1" hangingPunct="1"/>
              <a:t>12</a:t>
            </a:fld>
            <a:endParaRPr lang="en-US">
              <a:ea typeface="ＭＳ Ｐゴシック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95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D4EB04-3824-45A7-B9E1-7E5228E29D4F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5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Conserver:  Prefers the known to the unknown.  Disciplined, Detailed, Deliberate and Organized.</a:t>
            </a:r>
          </a:p>
          <a:p>
            <a:r>
              <a:rPr lang="en-US" dirty="0"/>
              <a:t>Pragmatist:  Prefers to explore the current situation in an objective manner.  Reasonable, Practical, Agreeable &amp; Flexible.</a:t>
            </a:r>
          </a:p>
          <a:p>
            <a:r>
              <a:rPr lang="en-US" dirty="0"/>
              <a:t>Originator:  Prefers a faster and more radical approach to change.  Unconventional, Spontaneous, Risk-Takers.</a:t>
            </a:r>
          </a:p>
          <a:p>
            <a:r>
              <a:rPr lang="en-US" dirty="0"/>
              <a:t>.  Explore the advantages, strengths, and liabilities that each style offers on a team.</a:t>
            </a:r>
          </a:p>
          <a:p>
            <a:r>
              <a:rPr lang="en-US" dirty="0"/>
              <a:t>.  Realize the value of all perspectives when resolving issues.</a:t>
            </a:r>
          </a:p>
          <a:p>
            <a:r>
              <a:rPr lang="en-US" dirty="0"/>
              <a:t>.  Understand the preferred work environments for all three change styles.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06316-5ED4-4269-A696-F916E9BB5B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Penumbra Group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71186-C8A1-41CB-A607-3C5AC044C4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8653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2510E-C6B0-4689-8FC6-6ED7AE81A8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6555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95A5E-E1CA-44CF-9890-831FB39194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2379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3EECC-B17B-40AC-A80E-203044F405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5990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64777-378F-4917-A540-2396703CAB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44077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84F2-FADD-4BCB-B5EC-146A810612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2145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3130A-68BE-42A7-AA60-0E0241A0F9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7722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0AFC1-3090-42BD-9B70-12E351A411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4177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31795-F374-4206-8EB0-5BB2D41A3C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9946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44615-D783-41BA-9736-FDAE0F07AE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6497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F45E7-7CE3-4DDC-9522-264B3FA75C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7130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3959C0-3F06-4D03-ACCF-5AE33109E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0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 spd="med"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2438400" cy="243840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81000" y="457200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</a:rPr>
              <a:t>Leveraging the Power of Emotional Intelligence</a:t>
            </a:r>
          </a:p>
          <a:p>
            <a:pPr algn="ctr" eaLnBrk="0" hangingPunct="0"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</a:endParaRPr>
          </a:p>
          <a:p>
            <a:pPr algn="ctr" eaLnBrk="0" hangingPunct="0"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362200" y="523557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+mn-lt"/>
              </a:rPr>
              <a:t>Presented By: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+mn-lt"/>
              </a:rPr>
              <a:t>Jen Shirkani</a:t>
            </a:r>
          </a:p>
        </p:txBody>
      </p:sp>
    </p:spTree>
    <p:extLst>
      <p:ext uri="{BB962C8B-B14F-4D97-AF65-F5344CB8AC3E}">
        <p14:creationId xmlns:p14="http://schemas.microsoft.com/office/powerpoint/2010/main" val="20622896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I am trying to understand the way other people feel: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A. I put myself in their shoes until I agree with their perspective.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B. I go with my gut; I can read others quickly based on my experience.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en-US" sz="2800" b="1" dirty="0">
                <a:solidFill>
                  <a:schemeClr val="bg1"/>
                </a:solidFill>
              </a:rPr>
              <a:t>. I </a:t>
            </a:r>
            <a:r>
              <a:rPr lang="en-US" sz="2800" b="1" dirty="0" smtClean="0">
                <a:solidFill>
                  <a:schemeClr val="bg1"/>
                </a:solidFill>
              </a:rPr>
              <a:t>seek clues to interpret their preferred communication style. 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05177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I am trying to understand the way other people feel: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B. I go with my gut; I can read others quickly based on my experience.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A. I put myself in their shoes until I agree with their perspective.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CC00"/>
                </a:solidFill>
              </a:rPr>
              <a:t>C</a:t>
            </a:r>
            <a:r>
              <a:rPr lang="en-US" sz="2800" b="1" dirty="0">
                <a:solidFill>
                  <a:srgbClr val="00CC00"/>
                </a:solidFill>
              </a:rPr>
              <a:t>. I </a:t>
            </a:r>
            <a:r>
              <a:rPr lang="en-US" sz="2800" b="1" dirty="0" smtClean="0">
                <a:solidFill>
                  <a:srgbClr val="00CC00"/>
                </a:solidFill>
              </a:rPr>
              <a:t>seek clues to interpret their preferred communication style</a:t>
            </a:r>
            <a:r>
              <a:rPr lang="en-US" sz="2800" b="1" dirty="0" smtClean="0">
                <a:solidFill>
                  <a:srgbClr val="00B050"/>
                </a:solidFill>
              </a:rPr>
              <a:t>. 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75397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</a:rPr>
              <a:t>Respond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4AC5FF-7056-4892-A17C-282E90171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78488" cy="397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9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others around me are agitated or upset: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</a:t>
            </a:r>
            <a:r>
              <a:rPr lang="en-US" sz="2800" b="1" dirty="0">
                <a:solidFill>
                  <a:schemeClr val="bg1"/>
                </a:solidFill>
              </a:rPr>
              <a:t>. I match their level of emotional intensity, verbally and non-verbally.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B. I always stay calm and collected.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C. I have a hard time controlling my reactions when someone is challenging me.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92533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others around me are agitated or upset: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C. I have a hard time controlling my reactions when someone is challenging me.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B. I always stay calm and collected.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CC00"/>
                </a:solidFill>
              </a:rPr>
              <a:t>A.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CC00"/>
                </a:solidFill>
              </a:rPr>
              <a:t>I match their level of emotional intensity, verbally and non-verbally</a:t>
            </a:r>
            <a:r>
              <a:rPr lang="en-US" sz="2800" b="1" dirty="0">
                <a:solidFill>
                  <a:srgbClr val="00B050"/>
                </a:solidFill>
              </a:rPr>
              <a:t>.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03572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71382-4559-498A-9987-1067DFAD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n-lt"/>
              </a:rPr>
              <a:t>Pair &amp; Share Discussion 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D88180-4791-4639-8268-A42E3CA2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How does using EQ increase </a:t>
            </a:r>
            <a:r>
              <a:rPr lang="en-US" sz="3200" dirty="0" smtClean="0">
                <a:solidFill>
                  <a:schemeClr val="bg1"/>
                </a:solidFill>
              </a:rPr>
              <a:t>quality of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resident care?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39ABFD-D823-4058-BDA8-D8CA0B99C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31" y="2667000"/>
            <a:ext cx="3562138" cy="39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45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12700"/>
            <a:ext cx="7886700" cy="1325563"/>
          </a:xfrm>
        </p:spPr>
        <p:txBody>
          <a:bodyPr/>
          <a:lstStyle/>
          <a:p>
            <a:pPr algn="ctr"/>
            <a:r>
              <a:rPr lang="en-US" altLang="en-US" sz="4400" dirty="0">
                <a:latin typeface="Calibri" panose="020F0502020204030204" pitchFamily="34" charset="0"/>
              </a:rPr>
              <a:t>Flexibility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5D2C71-C952-4096-9D1A-F426F09BF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57073"/>
            <a:ext cx="6858000" cy="45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97446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13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faced with an unexpected change: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2800" b="1" dirty="0">
                <a:solidFill>
                  <a:schemeClr val="bg1"/>
                </a:solidFill>
              </a:rPr>
              <a:t>I make it a point to not overreact and keep the status quo until otherwise notified. 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lose focus on other things until I can regain control.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can adapt quickly, I don’t lose productivity or effectiveness.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66273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13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faced with an unexpected change: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en-US" sz="2800" b="1" dirty="0">
                <a:solidFill>
                  <a:srgbClr val="FFFF00"/>
                </a:solidFill>
              </a:rPr>
              <a:t>I make it a point to not overreact and keep the status quo until otherwise notified. 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lose focus on other things until I can regain control.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800" b="1" dirty="0" smtClean="0">
                <a:solidFill>
                  <a:srgbClr val="00CC00"/>
                </a:solidFill>
              </a:rPr>
              <a:t>I </a:t>
            </a:r>
            <a:r>
              <a:rPr lang="en-US" sz="2800" b="1" dirty="0">
                <a:solidFill>
                  <a:srgbClr val="00CC00"/>
                </a:solidFill>
              </a:rPr>
              <a:t>can adapt quickly, I don’t lose productivity or effectiveness</a:t>
            </a:r>
            <a:r>
              <a:rPr lang="en-US" sz="2800" b="1" dirty="0">
                <a:solidFill>
                  <a:srgbClr val="00B050"/>
                </a:solidFill>
              </a:rPr>
              <a:t>.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391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9E069-6F43-44C6-B053-A9CC43DF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254000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+mn-lt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Flexibility and Managing Change</a:t>
            </a:r>
            <a:r>
              <a:rPr lang="en-US" sz="4400" dirty="0">
                <a:latin typeface="+mn-lt"/>
              </a:rPr>
              <a:t> Style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1EF4C63-DF10-44F0-AE8F-4F297CBD6E9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524000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37806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8406C-4AFE-4597-BE90-0457514FA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6528406C-4AFE-4597-BE90-0457514FA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A95FF2-6154-40E7-9AB4-98BA4390F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8A95FF2-6154-40E7-9AB4-98BA4390F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BE74E6-DCEB-4C0D-9659-43BE9E2A9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F1BE74E6-DCEB-4C0D-9659-43BE9E2A9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912D4-37E9-433B-8ED2-F32B5438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4A4912D4-37E9-433B-8ED2-F32B5438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0AB42-43F0-427E-88A7-94FDBC7E9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20B0AB42-43F0-427E-88A7-94FDBC7E9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0E0A2-F42E-4957-81C0-F42D649F6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150E0A2-F42E-4957-81C0-F42D649F6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0E342-C414-42E6-8365-2DEADBE5A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20F0E342-C414-42E6-8365-2DEADBE5A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0" y="1008857"/>
            <a:ext cx="8268916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Most often, success or failure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in a job comes down to </a:t>
            </a:r>
            <a:r>
              <a:rPr lang="en-US" sz="4000" b="1" i="1" dirty="0" smtClean="0">
                <a:solidFill>
                  <a:schemeClr val="bg1"/>
                </a:solidFill>
              </a:rPr>
              <a:t>how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b="1" i="1" dirty="0" smtClean="0">
                <a:solidFill>
                  <a:schemeClr val="bg1"/>
                </a:solidFill>
              </a:rPr>
              <a:t>we manage ourselves</a:t>
            </a:r>
            <a:r>
              <a:rPr lang="en-US" sz="4000" dirty="0" smtClean="0">
                <a:solidFill>
                  <a:schemeClr val="bg1"/>
                </a:solidFill>
              </a:rPr>
              <a:t> and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how well we </a:t>
            </a:r>
            <a:r>
              <a:rPr lang="en-US" sz="4000" b="1" i="1" dirty="0" smtClean="0">
                <a:solidFill>
                  <a:schemeClr val="bg1"/>
                </a:solidFill>
              </a:rPr>
              <a:t>manage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b="1" i="1" dirty="0" smtClean="0">
                <a:solidFill>
                  <a:schemeClr val="bg1"/>
                </a:solidFill>
              </a:rPr>
              <a:t>relationships</a:t>
            </a:r>
            <a:r>
              <a:rPr lang="en-US" sz="4000" dirty="0" smtClean="0">
                <a:solidFill>
                  <a:schemeClr val="bg1"/>
                </a:solidFill>
              </a:rPr>
              <a:t> with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others…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…not how much we </a:t>
            </a:r>
            <a:r>
              <a:rPr lang="en-US" sz="4000" b="1" i="1" dirty="0" smtClean="0">
                <a:solidFill>
                  <a:schemeClr val="bg1"/>
                </a:solidFill>
              </a:rPr>
              <a:t>know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3879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12700"/>
            <a:ext cx="7886700" cy="1325563"/>
          </a:xfrm>
        </p:spPr>
        <p:txBody>
          <a:bodyPr/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Optimism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876800" cy="40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834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I am faced with a setback: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A. It takes me a while to recover. 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B. I keep pursuing what I want and believe the future will be better than the past.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en-US" sz="2800" b="1" dirty="0">
                <a:solidFill>
                  <a:schemeClr val="bg1"/>
                </a:solidFill>
              </a:rPr>
              <a:t>. I am more cautious next time and plan for </a:t>
            </a:r>
            <a:r>
              <a:rPr lang="en-US" sz="2800" b="1" dirty="0" smtClean="0">
                <a:solidFill>
                  <a:schemeClr val="bg1"/>
                </a:solidFill>
              </a:rPr>
              <a:t>things to go </a:t>
            </a:r>
            <a:r>
              <a:rPr lang="en-US" sz="2800" b="1" dirty="0">
                <a:solidFill>
                  <a:schemeClr val="bg1"/>
                </a:solidFill>
              </a:rPr>
              <a:t>wrong.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4191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I am faced with a setback: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C. I am more cautious next time and plan for </a:t>
            </a:r>
            <a:r>
              <a:rPr lang="en-US" sz="2800" b="1" dirty="0" smtClean="0">
                <a:solidFill>
                  <a:srgbClr val="FFFF00"/>
                </a:solidFill>
              </a:rPr>
              <a:t>things to go </a:t>
            </a:r>
            <a:r>
              <a:rPr lang="en-US" sz="2800" b="1" dirty="0">
                <a:solidFill>
                  <a:srgbClr val="FFFF00"/>
                </a:solidFill>
              </a:rPr>
              <a:t>wrong.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</a:rPr>
              <a:t>It takes me a while to recover.  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CC00"/>
                </a:solidFill>
              </a:rPr>
              <a:t>B</a:t>
            </a:r>
            <a:r>
              <a:rPr lang="en-US" sz="2800" b="1" dirty="0" smtClean="0">
                <a:solidFill>
                  <a:srgbClr val="00CC00"/>
                </a:solidFill>
              </a:rPr>
              <a:t>. </a:t>
            </a:r>
            <a:r>
              <a:rPr lang="en-US" sz="2800" b="1" dirty="0">
                <a:solidFill>
                  <a:srgbClr val="00CC00"/>
                </a:solidFill>
              </a:rPr>
              <a:t>I </a:t>
            </a:r>
            <a:r>
              <a:rPr lang="en-US" sz="2800" b="1" dirty="0" smtClean="0">
                <a:solidFill>
                  <a:srgbClr val="00CC00"/>
                </a:solidFill>
              </a:rPr>
              <a:t>keep pursuing what I want and believe the future will be better than the past</a:t>
            </a:r>
            <a:r>
              <a:rPr lang="en-US" sz="2800" b="1" dirty="0" smtClean="0">
                <a:solidFill>
                  <a:srgbClr val="00B050"/>
                </a:solidFill>
              </a:rPr>
              <a:t>. 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13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bg1"/>
                </a:solidFill>
                <a:latin typeface="+mn-lt"/>
              </a:rPr>
              <a:t>Optimism and Aging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87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Researchers followed 660 residents for 22 years as part of the Ohio Longitudinal Study of Aging and Retirement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Those with positive attitudes toward aging lived </a:t>
            </a:r>
            <a:r>
              <a:rPr lang="en-US" sz="3200" i="1" dirty="0" smtClean="0">
                <a:solidFill>
                  <a:schemeClr val="bg1"/>
                </a:solidFill>
              </a:rPr>
              <a:t>7 ½ years longer</a:t>
            </a:r>
            <a:r>
              <a:rPr lang="en-US" sz="3200" dirty="0" smtClean="0">
                <a:solidFill>
                  <a:schemeClr val="bg1"/>
                </a:solidFill>
              </a:rPr>
              <a:t> than those with negative views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The study factored out age, gender, socioeconomic status, loneliness and level of physical functioning 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38400" y="63246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/>
              <a:t>Source: Journal of Personality and Social Psychology</a:t>
            </a:r>
          </a:p>
        </p:txBody>
      </p:sp>
    </p:spTree>
    <p:extLst>
      <p:ext uri="{BB962C8B-B14F-4D97-AF65-F5344CB8AC3E}">
        <p14:creationId xmlns:p14="http://schemas.microsoft.com/office/powerpoint/2010/main" val="8759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wilma's party july 25 08 122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5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3563" y="406024"/>
            <a:ext cx="978217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2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421141" y="457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Questions? 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41" y="2209800"/>
            <a:ext cx="4890600" cy="3264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9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8" y="1957387"/>
            <a:ext cx="837479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3037" y="381000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 Resources:</a:t>
            </a:r>
            <a:endParaRPr lang="en-US" sz="4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8769" y="4800600"/>
            <a:ext cx="6660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 Performance Pointers Articles</a:t>
            </a:r>
          </a:p>
          <a:p>
            <a:pPr marL="0" lvl="1" algn="ctr"/>
            <a:r>
              <a:rPr lang="en-US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Text “Monthly” to 228-28 </a:t>
            </a:r>
          </a:p>
        </p:txBody>
      </p:sp>
    </p:spTree>
    <p:extLst>
      <p:ext uri="{BB962C8B-B14F-4D97-AF65-F5344CB8AC3E}">
        <p14:creationId xmlns:p14="http://schemas.microsoft.com/office/powerpoint/2010/main" val="33154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752600" y="72628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Connect with Me:</a:t>
            </a:r>
            <a:endParaRPr lang="en-US" sz="4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1981200" y="838200"/>
            <a:ext cx="5829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en-US" sz="3000" dirty="0">
                <a:latin typeface="Calibri" panose="020F0502020204030204" pitchFamily="34" charset="0"/>
              </a:rPr>
              <a:t>www.linkedin.com/in/jenshirkani </a:t>
            </a:r>
          </a:p>
          <a:p>
            <a:endParaRPr lang="en-US" sz="30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697997" cy="53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EMOTIONAL INTELLIGENCE (EQ)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b="6767"/>
          <a:stretch/>
        </p:blipFill>
        <p:spPr>
          <a:xfrm>
            <a:off x="1074103" y="1825625"/>
            <a:ext cx="6995794" cy="39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9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EQ Can Be Measured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9059D366-7960-46F6-BBB4-05E3AD1B3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03864"/>
            <a:ext cx="2705100" cy="2316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BB99D5-6074-45D9-B149-9CD7029BB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733800"/>
            <a:ext cx="2667000" cy="2379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87968D-CB61-42A7-9653-AE2355A5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989577"/>
            <a:ext cx="2514600" cy="22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72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</a:rPr>
              <a:t>Recognize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C42CEB0-FB93-4A16-9533-0F1A9036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911850" cy="37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90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someone makes comments to me about how to improve, I: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A. Ask for more details so that I can thoroughly understand their feedback.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B.  Show appreciation for being candid with me about how I’m doing.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en-US" sz="2800" b="1" dirty="0">
                <a:solidFill>
                  <a:schemeClr val="bg1"/>
                </a:solidFill>
              </a:rPr>
              <a:t>. Weigh </a:t>
            </a:r>
            <a:r>
              <a:rPr lang="en-US" sz="2800" b="1" dirty="0" smtClean="0">
                <a:solidFill>
                  <a:schemeClr val="bg1"/>
                </a:solidFill>
              </a:rPr>
              <a:t>it against the feedback I’ve </a:t>
            </a:r>
            <a:r>
              <a:rPr lang="en-US" sz="2800" b="1" dirty="0">
                <a:solidFill>
                  <a:schemeClr val="bg1"/>
                </a:solidFill>
              </a:rPr>
              <a:t>received in the </a:t>
            </a:r>
            <a:r>
              <a:rPr lang="en-US" sz="2800" b="1" dirty="0" smtClean="0">
                <a:solidFill>
                  <a:schemeClr val="bg1"/>
                </a:solidFill>
              </a:rPr>
              <a:t>past </a:t>
            </a:r>
            <a:r>
              <a:rPr lang="en-US" sz="2800" b="1" dirty="0">
                <a:solidFill>
                  <a:schemeClr val="bg1"/>
                </a:solidFill>
              </a:rPr>
              <a:t>to see whether or not it aligns. </a:t>
            </a:r>
          </a:p>
        </p:txBody>
      </p:sp>
    </p:spTree>
    <p:extLst>
      <p:ext uri="{BB962C8B-B14F-4D97-AF65-F5344CB8AC3E}">
        <p14:creationId xmlns:p14="http://schemas.microsoft.com/office/powerpoint/2010/main" val="3193141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EQ SELF-ASSESSMENT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When </a:t>
            </a:r>
            <a:r>
              <a:rPr lang="en-US" sz="2800" b="1" dirty="0">
                <a:solidFill>
                  <a:schemeClr val="bg1"/>
                </a:solidFill>
              </a:rPr>
              <a:t>someone makes comments to me about how to improve, I: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C. Weigh </a:t>
            </a:r>
            <a:r>
              <a:rPr lang="en-US" sz="2800" b="1" dirty="0" smtClean="0">
                <a:solidFill>
                  <a:srgbClr val="FFFF00"/>
                </a:solidFill>
              </a:rPr>
              <a:t>it against the feedback I’ve </a:t>
            </a:r>
            <a:r>
              <a:rPr lang="en-US" sz="2800" b="1" dirty="0">
                <a:solidFill>
                  <a:srgbClr val="FFFF00"/>
                </a:solidFill>
              </a:rPr>
              <a:t>received in the </a:t>
            </a:r>
            <a:r>
              <a:rPr lang="en-US" sz="2800" b="1" dirty="0" smtClean="0">
                <a:solidFill>
                  <a:srgbClr val="FFFF00"/>
                </a:solidFill>
              </a:rPr>
              <a:t>past </a:t>
            </a:r>
            <a:r>
              <a:rPr lang="en-US" sz="2800" b="1" dirty="0">
                <a:solidFill>
                  <a:srgbClr val="FFFF00"/>
                </a:solidFill>
              </a:rPr>
              <a:t>to see whether or not it aligns.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B.  </a:t>
            </a:r>
            <a:r>
              <a:rPr lang="en-US" sz="2800" b="1" dirty="0" smtClean="0">
                <a:solidFill>
                  <a:schemeClr val="bg1"/>
                </a:solidFill>
              </a:rPr>
              <a:t>Show appreciation for being </a:t>
            </a:r>
            <a:r>
              <a:rPr lang="en-US" sz="2800" b="1" dirty="0">
                <a:solidFill>
                  <a:schemeClr val="bg1"/>
                </a:solidFill>
              </a:rPr>
              <a:t>candid with me about how I’m doing.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A. </a:t>
            </a:r>
            <a:r>
              <a:rPr lang="en-US" sz="2800" b="1" dirty="0" smtClean="0">
                <a:solidFill>
                  <a:srgbClr val="00B050"/>
                </a:solidFill>
              </a:rPr>
              <a:t>Ask for more </a:t>
            </a:r>
            <a:r>
              <a:rPr lang="en-US" sz="2800" b="1" dirty="0">
                <a:solidFill>
                  <a:srgbClr val="00B050"/>
                </a:solidFill>
              </a:rPr>
              <a:t>details so that I can thoroughly understand their </a:t>
            </a:r>
            <a:r>
              <a:rPr lang="en-US" sz="2800" b="1" dirty="0" smtClean="0">
                <a:solidFill>
                  <a:srgbClr val="00B050"/>
                </a:solidFill>
              </a:rPr>
              <a:t>feedback.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13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0916" y="1257300"/>
            <a:ext cx="5915025" cy="234315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300" b="1" dirty="0" smtClean="0">
                <a:solidFill>
                  <a:schemeClr val="bg1"/>
                </a:solidFill>
                <a:latin typeface="+mn-lt"/>
                <a:cs typeface="Arial" charset="0"/>
              </a:rPr>
              <a:t>SUCCESS REQUIRES THE CONSCIOUS ALIGNMENT OF YOUR SELF-PERCEPTION TO THE PERCEPTIONS OF THOSE AROUND YOU.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50320" y="3671887"/>
            <a:ext cx="3907631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0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n-lt"/>
              </a:rPr>
              <a:t>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F8DAC4-1142-48A7-BF64-F26AE421D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31" y="1676400"/>
            <a:ext cx="5530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61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79822</TotalTime>
  <Words>869</Words>
  <Application>Microsoft Office PowerPoint</Application>
  <PresentationFormat>On-screen Show (4:3)</PresentationFormat>
  <Paragraphs>126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EMOTIONAL INTELLIGENCE (EQ)</vt:lpstr>
      <vt:lpstr>EQ Can Be Measured</vt:lpstr>
      <vt:lpstr>Recognize</vt:lpstr>
      <vt:lpstr>EQ SELF-ASSESSMENT</vt:lpstr>
      <vt:lpstr>EQ SELF-ASSESSMENT</vt:lpstr>
      <vt:lpstr>  SUCCESS REQUIRES THE CONSCIOUS ALIGNMENT OF YOUR SELF-PERCEPTION TO THE PERCEPTIONS OF THOSE AROUND YOU. </vt:lpstr>
      <vt:lpstr>Read</vt:lpstr>
      <vt:lpstr>EQ SELF-ASSESSMENT</vt:lpstr>
      <vt:lpstr>EQ SELF-ASSESSMENT</vt:lpstr>
      <vt:lpstr>Respond</vt:lpstr>
      <vt:lpstr>EQ SELF-ASSESSMENT</vt:lpstr>
      <vt:lpstr>EQ SELF-ASSESSMENT</vt:lpstr>
      <vt:lpstr>Pair &amp; Share Discussion </vt:lpstr>
      <vt:lpstr>Flexibility</vt:lpstr>
      <vt:lpstr>EQ SELF-ASSESSMENT</vt:lpstr>
      <vt:lpstr>EQ SELF-ASSESSMENT</vt:lpstr>
      <vt:lpstr> Flexibility and Managing Change Style</vt:lpstr>
      <vt:lpstr>Optimism</vt:lpstr>
      <vt:lpstr>EQ SELF-ASSESSMENT</vt:lpstr>
      <vt:lpstr>EQ SELF-ASSESSMENT</vt:lpstr>
      <vt:lpstr>Optimism and Aging</vt:lpstr>
      <vt:lpstr>PowerPoint Presentation</vt:lpstr>
      <vt:lpstr>PowerPoint Presentation</vt:lpstr>
      <vt:lpstr>PowerPoint Presentation</vt:lpstr>
      <vt:lpstr>Free Resources:</vt:lpstr>
      <vt:lpstr>Connect with Me: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Skills for Success</dc:title>
  <dc:subject>Penumbra Group Inc.</dc:subject>
  <dc:creator>Jen Shirkani</dc:creator>
  <cp:lastModifiedBy>Jen Shirkani</cp:lastModifiedBy>
  <cp:revision>408</cp:revision>
  <cp:lastPrinted>2012-09-16T21:11:36Z</cp:lastPrinted>
  <dcterms:created xsi:type="dcterms:W3CDTF">2007-04-18T17:49:27Z</dcterms:created>
  <dcterms:modified xsi:type="dcterms:W3CDTF">2019-03-18T17:31:23Z</dcterms:modified>
</cp:coreProperties>
</file>