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89" r:id="rId2"/>
    <p:sldId id="290" r:id="rId3"/>
    <p:sldId id="317" r:id="rId4"/>
    <p:sldId id="316" r:id="rId5"/>
    <p:sldId id="315" r:id="rId6"/>
    <p:sldId id="295" r:id="rId7"/>
    <p:sldId id="296" r:id="rId8"/>
    <p:sldId id="281" r:id="rId9"/>
    <p:sldId id="297" r:id="rId10"/>
    <p:sldId id="301" r:id="rId11"/>
    <p:sldId id="313" r:id="rId12"/>
    <p:sldId id="292" r:id="rId13"/>
    <p:sldId id="280" r:id="rId14"/>
    <p:sldId id="321" r:id="rId15"/>
    <p:sldId id="303" r:id="rId16"/>
    <p:sldId id="305" r:id="rId17"/>
    <p:sldId id="306" r:id="rId18"/>
    <p:sldId id="318" r:id="rId19"/>
    <p:sldId id="325" r:id="rId20"/>
    <p:sldId id="319" r:id="rId21"/>
    <p:sldId id="309" r:id="rId22"/>
    <p:sldId id="310" r:id="rId23"/>
    <p:sldId id="312" r:id="rId24"/>
    <p:sldId id="298" r:id="rId25"/>
    <p:sldId id="300" r:id="rId26"/>
    <p:sldId id="302" r:id="rId27"/>
    <p:sldId id="320" r:id="rId28"/>
    <p:sldId id="324" r:id="rId29"/>
    <p:sldId id="299" r:id="rId30"/>
    <p:sldId id="307" r:id="rId31"/>
    <p:sldId id="308" r:id="rId32"/>
    <p:sldId id="293" r:id="rId33"/>
    <p:sldId id="323" r:id="rId34"/>
  </p:sldIdLst>
  <p:sldSz cx="9144000" cy="6858000" type="screen4x3"/>
  <p:notesSz cx="7010400" cy="9296400"/>
  <p:custShowLst>
    <p:custShow name="Custom Show 1" id="0">
      <p:sldLst>
        <p:sld r:id="rId2"/>
        <p:sld r:id="rId3"/>
        <p:sld r:id="rId9"/>
        <p:sld r:id="rId7"/>
        <p:sld r:id="rId8"/>
        <p:sld r:id="rId10"/>
        <p:sld r:id="rId11"/>
        <p:sld r:id="rId17"/>
        <p:sld r:id="rId18"/>
        <p:sld r:id="rId22"/>
        <p:sld r:id="rId23"/>
        <p:sld r:id="rId24"/>
        <p:sld r:id="rId16"/>
        <p:sld r:id="rId13"/>
        <p:sld r:id="rId14"/>
        <p:sld r:id="rId25"/>
        <p:sld r:id="rId26"/>
        <p:sld r:id="rId27"/>
        <p:sld r:id="rId30"/>
        <p:sld r:id="rId31"/>
        <p:sld r:id="rId32"/>
        <p:sld r:id="rId3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E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660"/>
  </p:normalViewPr>
  <p:slideViewPr>
    <p:cSldViewPr snapToGrid="0" snapToObjects="1">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1338B7-E0C6-4121-8958-9998224DD19A}" type="datetimeFigureOut">
              <a:rPr lang="en-US" smtClean="0"/>
              <a:t>4/5/2019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26DA5A-1696-4961-B09B-EDE187D9B5D7}" type="slidenum">
              <a:rPr lang="en-US" smtClean="0"/>
              <a:t>‹#›</a:t>
            </a:fld>
            <a:endParaRPr lang="en-US" dirty="0"/>
          </a:p>
        </p:txBody>
      </p:sp>
    </p:spTree>
    <p:extLst>
      <p:ext uri="{BB962C8B-B14F-4D97-AF65-F5344CB8AC3E}">
        <p14:creationId xmlns:p14="http://schemas.microsoft.com/office/powerpoint/2010/main" val="104478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6DA5A-1696-4961-B09B-EDE187D9B5D7}" type="slidenum">
              <a:rPr lang="en-US" smtClean="0"/>
              <a:t>5</a:t>
            </a:fld>
            <a:endParaRPr lang="en-US" dirty="0"/>
          </a:p>
        </p:txBody>
      </p:sp>
    </p:spTree>
    <p:extLst>
      <p:ext uri="{BB962C8B-B14F-4D97-AF65-F5344CB8AC3E}">
        <p14:creationId xmlns:p14="http://schemas.microsoft.com/office/powerpoint/2010/main" val="248510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Fiction:</a:t>
            </a:r>
            <a:endParaRPr lang="en-US" dirty="0"/>
          </a:p>
        </p:txBody>
      </p:sp>
      <p:sp>
        <p:nvSpPr>
          <p:cNvPr id="4" name="Slide Number Placeholder 3"/>
          <p:cNvSpPr>
            <a:spLocks noGrp="1"/>
          </p:cNvSpPr>
          <p:nvPr>
            <p:ph type="sldNum" sz="quarter" idx="10"/>
          </p:nvPr>
        </p:nvSpPr>
        <p:spPr/>
        <p:txBody>
          <a:bodyPr/>
          <a:lstStyle/>
          <a:p>
            <a:fld id="{2026DA5A-1696-4961-B09B-EDE187D9B5D7}" type="slidenum">
              <a:rPr lang="en-US" smtClean="0"/>
              <a:t>6</a:t>
            </a:fld>
            <a:endParaRPr lang="en-US" dirty="0"/>
          </a:p>
        </p:txBody>
      </p:sp>
    </p:spTree>
    <p:extLst>
      <p:ext uri="{BB962C8B-B14F-4D97-AF65-F5344CB8AC3E}">
        <p14:creationId xmlns:p14="http://schemas.microsoft.com/office/powerpoint/2010/main" val="233543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can be assisted living with a dementia</a:t>
            </a:r>
            <a:r>
              <a:rPr lang="en-US" baseline="0" dirty="0" smtClean="0"/>
              <a:t> unit or free standing memory care.</a:t>
            </a:r>
            <a:endParaRPr lang="en-US" dirty="0"/>
          </a:p>
        </p:txBody>
      </p:sp>
      <p:sp>
        <p:nvSpPr>
          <p:cNvPr id="4" name="Slide Number Placeholder 3"/>
          <p:cNvSpPr>
            <a:spLocks noGrp="1"/>
          </p:cNvSpPr>
          <p:nvPr>
            <p:ph type="sldNum" sz="quarter" idx="10"/>
          </p:nvPr>
        </p:nvSpPr>
        <p:spPr/>
        <p:txBody>
          <a:bodyPr/>
          <a:lstStyle/>
          <a:p>
            <a:fld id="{2026DA5A-1696-4961-B09B-EDE187D9B5D7}" type="slidenum">
              <a:rPr lang="en-US" smtClean="0"/>
              <a:t>9</a:t>
            </a:fld>
            <a:endParaRPr lang="en-US" dirty="0"/>
          </a:p>
        </p:txBody>
      </p:sp>
    </p:spTree>
    <p:extLst>
      <p:ext uri="{BB962C8B-B14F-4D97-AF65-F5344CB8AC3E}">
        <p14:creationId xmlns:p14="http://schemas.microsoft.com/office/powerpoint/2010/main" val="152870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6DA5A-1696-4961-B09B-EDE187D9B5D7}" type="slidenum">
              <a:rPr lang="en-US" smtClean="0"/>
              <a:t>18</a:t>
            </a:fld>
            <a:endParaRPr lang="en-US" dirty="0"/>
          </a:p>
        </p:txBody>
      </p:sp>
    </p:spTree>
    <p:extLst>
      <p:ext uri="{BB962C8B-B14F-4D97-AF65-F5344CB8AC3E}">
        <p14:creationId xmlns:p14="http://schemas.microsoft.com/office/powerpoint/2010/main" val="395332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6DA5A-1696-4961-B09B-EDE187D9B5D7}" type="slidenum">
              <a:rPr lang="en-US" smtClean="0"/>
              <a:t>22</a:t>
            </a:fld>
            <a:endParaRPr lang="en-US" dirty="0"/>
          </a:p>
        </p:txBody>
      </p:sp>
    </p:spTree>
    <p:extLst>
      <p:ext uri="{BB962C8B-B14F-4D97-AF65-F5344CB8AC3E}">
        <p14:creationId xmlns:p14="http://schemas.microsoft.com/office/powerpoint/2010/main" val="239825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6DA5A-1696-4961-B09B-EDE187D9B5D7}" type="slidenum">
              <a:rPr lang="en-US" smtClean="0"/>
              <a:t>23</a:t>
            </a:fld>
            <a:endParaRPr lang="en-US" dirty="0"/>
          </a:p>
        </p:txBody>
      </p:sp>
    </p:spTree>
    <p:extLst>
      <p:ext uri="{BB962C8B-B14F-4D97-AF65-F5344CB8AC3E}">
        <p14:creationId xmlns:p14="http://schemas.microsoft.com/office/powerpoint/2010/main" val="4000627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referred to as satisfaction management, and it involves several efforts focused on truly understanding your caregivers and creating an environment where they feel like they’re thriving.</a:t>
            </a:r>
          </a:p>
          <a:p>
            <a:endParaRPr lang="en-US" dirty="0"/>
          </a:p>
        </p:txBody>
      </p:sp>
      <p:sp>
        <p:nvSpPr>
          <p:cNvPr id="4" name="Slide Number Placeholder 3"/>
          <p:cNvSpPr>
            <a:spLocks noGrp="1"/>
          </p:cNvSpPr>
          <p:nvPr>
            <p:ph type="sldNum" sz="quarter" idx="10"/>
          </p:nvPr>
        </p:nvSpPr>
        <p:spPr/>
        <p:txBody>
          <a:bodyPr/>
          <a:lstStyle/>
          <a:p>
            <a:fld id="{2026DA5A-1696-4961-B09B-EDE187D9B5D7}" type="slidenum">
              <a:rPr lang="en-US" smtClean="0"/>
              <a:t>24</a:t>
            </a:fld>
            <a:endParaRPr lang="en-US" dirty="0"/>
          </a:p>
        </p:txBody>
      </p:sp>
    </p:spTree>
    <p:extLst>
      <p:ext uri="{BB962C8B-B14F-4D97-AF65-F5344CB8AC3E}">
        <p14:creationId xmlns:p14="http://schemas.microsoft.com/office/powerpoint/2010/main" val="1524402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PPTTitl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2" name="Picture 1" descr="AL_logo_color_tag_CMYK_TM.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3869" y="5423811"/>
            <a:ext cx="3956262" cy="1011242"/>
          </a:xfrm>
          <a:prstGeom prst="rect">
            <a:avLst/>
          </a:prstGeom>
        </p:spPr>
      </p:pic>
    </p:spTree>
    <p:extLst>
      <p:ext uri="{BB962C8B-B14F-4D97-AF65-F5344CB8AC3E}">
        <p14:creationId xmlns:p14="http://schemas.microsoft.com/office/powerpoint/2010/main" val="2124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PTTitleBackground.jpg"/>
          <p:cNvPicPr>
            <a:picLocks noChangeAspect="1"/>
          </p:cNvPicPr>
          <p:nvPr userDrawn="1"/>
        </p:nvPicPr>
        <p:blipFill rotWithShape="1">
          <a:blip r:embed="rId2">
            <a:extLst>
              <a:ext uri="{28A0092B-C50C-407E-A947-70E740481C1C}">
                <a14:useLocalDpi xmlns:a14="http://schemas.microsoft.com/office/drawing/2010/main" val="0"/>
              </a:ext>
            </a:extLst>
          </a:blip>
          <a:srcRect t="80000"/>
          <a:stretch/>
        </p:blipFill>
        <p:spPr>
          <a:xfrm>
            <a:off x="0" y="0"/>
            <a:ext cx="9144000" cy="1219200"/>
          </a:xfrm>
          <a:prstGeom prst="rect">
            <a:avLst/>
          </a:prstGeom>
        </p:spPr>
      </p:pic>
      <p:sp>
        <p:nvSpPr>
          <p:cNvPr id="2" name="Title 1"/>
          <p:cNvSpPr>
            <a:spLocks noGrp="1"/>
          </p:cNvSpPr>
          <p:nvPr>
            <p:ph type="title"/>
          </p:nvPr>
        </p:nvSpPr>
        <p:spPr/>
        <p:txBody>
          <a:bodyPr>
            <a:normAutofit/>
          </a:bodyPr>
          <a:lstStyle>
            <a:lvl1pPr>
              <a:defRPr sz="3200">
                <a:solidFill>
                  <a:schemeClr val="accent1"/>
                </a:solidFill>
                <a:latin typeface="Rockwell"/>
                <a:cs typeface="Rockwe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228600" indent="-228600">
              <a:defRPr sz="2000">
                <a:solidFill>
                  <a:srgbClr val="471943"/>
                </a:solidFill>
                <a:latin typeface="Arial"/>
                <a:cs typeface="Arial"/>
              </a:defRPr>
            </a:lvl1pPr>
            <a:lvl2pPr marL="685800" indent="-228600">
              <a:defRPr sz="1800">
                <a:solidFill>
                  <a:srgbClr val="471943"/>
                </a:solidFill>
                <a:latin typeface="Arial"/>
                <a:cs typeface="Arial"/>
              </a:defRPr>
            </a:lvl2pPr>
            <a:lvl3pPr marL="1085850" indent="-171450">
              <a:defRPr sz="1600">
                <a:solidFill>
                  <a:srgbClr val="471943"/>
                </a:solidFill>
                <a:latin typeface="Arial"/>
                <a:cs typeface="Arial"/>
              </a:defRPr>
            </a:lvl3pPr>
            <a:lvl4pPr marL="1543050" indent="-171450">
              <a:defRPr sz="1400">
                <a:solidFill>
                  <a:srgbClr val="471943"/>
                </a:solidFill>
                <a:latin typeface="Arial"/>
                <a:cs typeface="Arial"/>
              </a:defRPr>
            </a:lvl4pPr>
            <a:lvl5pPr marL="2000250" indent="-171450">
              <a:defRPr sz="1400">
                <a:solidFill>
                  <a:srgbClr val="471943"/>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rgbClr val="93872F"/>
                </a:solidFill>
                <a:latin typeface="Rockwell"/>
                <a:cs typeface="Rockwell"/>
              </a:defRPr>
            </a:lvl1pPr>
          </a:lstStyle>
          <a:p>
            <a:fld id="{EAD553B4-1D44-B04A-8191-0DA1663A769F}" type="datetimeFigureOut">
              <a:rPr lang="en-US" smtClean="0"/>
              <a:pPr/>
              <a:t>4/5/2019</a:t>
            </a:fld>
            <a:endParaRPr lang="en-US" dirty="0"/>
          </a:p>
        </p:txBody>
      </p:sp>
      <p:sp>
        <p:nvSpPr>
          <p:cNvPr id="6" name="Slide Number Placeholder 5"/>
          <p:cNvSpPr>
            <a:spLocks noGrp="1"/>
          </p:cNvSpPr>
          <p:nvPr>
            <p:ph type="sldNum" sz="quarter" idx="12"/>
          </p:nvPr>
        </p:nvSpPr>
        <p:spPr/>
        <p:txBody>
          <a:bodyPr/>
          <a:lstStyle>
            <a:lvl1pPr>
              <a:defRPr>
                <a:solidFill>
                  <a:srgbClr val="93872F"/>
                </a:solidFill>
                <a:latin typeface="Rockwell"/>
                <a:cs typeface="Rockwell"/>
              </a:defRPr>
            </a:lvl1pPr>
          </a:lstStyle>
          <a:p>
            <a:fld id="{0CC6A62B-BF7C-2D47-AA48-F26DAD85BECB}" type="slidenum">
              <a:rPr lang="en-US" smtClean="0"/>
              <a:pPr/>
              <a:t>‹#›</a:t>
            </a:fld>
            <a:endParaRPr lang="en-US" dirty="0"/>
          </a:p>
        </p:txBody>
      </p:sp>
    </p:spTree>
    <p:extLst>
      <p:ext uri="{BB962C8B-B14F-4D97-AF65-F5344CB8AC3E}">
        <p14:creationId xmlns:p14="http://schemas.microsoft.com/office/powerpoint/2010/main" val="893078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lang="en-US" sz="1200" kern="1200" smtClean="0">
                <a:solidFill>
                  <a:srgbClr val="93872F"/>
                </a:solidFill>
                <a:latin typeface="Rockwell"/>
                <a:ea typeface="+mn-ea"/>
                <a:cs typeface="Rockwell"/>
              </a:defRPr>
            </a:lvl1pPr>
          </a:lstStyle>
          <a:p>
            <a:fld id="{EAD553B4-1D44-B04A-8191-0DA1663A769F}" type="datetimeFigureOut">
              <a:rPr lang="en-US" smtClean="0"/>
              <a:pPr/>
              <a:t>4/5/2019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lang="en-US" sz="1200" kern="1200" smtClean="0">
                <a:solidFill>
                  <a:srgbClr val="93872F"/>
                </a:solidFill>
                <a:latin typeface="Rockwell"/>
                <a:ea typeface="+mn-ea"/>
                <a:cs typeface="Rockwell"/>
              </a:defRPr>
            </a:lvl1pPr>
          </a:lstStyle>
          <a:p>
            <a:fld id="{0CC6A62B-BF7C-2D47-AA48-F26DAD85BECB}" type="slidenum">
              <a:rPr lang="en-US" smtClean="0"/>
              <a:pPr/>
              <a:t>‹#›</a:t>
            </a:fld>
            <a:endParaRPr lang="en-US" dirty="0"/>
          </a:p>
        </p:txBody>
      </p:sp>
    </p:spTree>
    <p:extLst>
      <p:ext uri="{BB962C8B-B14F-4D97-AF65-F5344CB8AC3E}">
        <p14:creationId xmlns:p14="http://schemas.microsoft.com/office/powerpoint/2010/main" val="100105231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lang="en-US" sz="3200" kern="1200" dirty="0" smtClean="0">
          <a:solidFill>
            <a:schemeClr val="accent1"/>
          </a:solidFill>
          <a:latin typeface="Rockwell"/>
          <a:ea typeface="+mj-ea"/>
          <a:cs typeface="Rockwell"/>
        </a:defRPr>
      </a:lvl1pPr>
    </p:titleStyle>
    <p:bodyStyle>
      <a:lvl1pPr marL="228600" indent="-228600"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685800" indent="-228600" algn="l" defTabSz="457200" rtl="0" eaLnBrk="1" latinLnBrk="0" hangingPunct="1">
        <a:spcBef>
          <a:spcPct val="20000"/>
        </a:spcBef>
        <a:buFont typeface="Arial"/>
        <a:buChar char="–"/>
        <a:defRPr sz="1800" kern="1200">
          <a:solidFill>
            <a:schemeClr val="tx2"/>
          </a:solidFill>
          <a:latin typeface="Arial"/>
          <a:ea typeface="+mn-ea"/>
          <a:cs typeface="Arial"/>
        </a:defRPr>
      </a:lvl2pPr>
      <a:lvl3pPr marL="1085850" indent="-171450" algn="l" defTabSz="457200" rtl="0" eaLnBrk="1" latinLnBrk="0" hangingPunct="1">
        <a:spcBef>
          <a:spcPct val="20000"/>
        </a:spcBef>
        <a:buFont typeface="Arial"/>
        <a:buChar char="•"/>
        <a:defRPr sz="1600" kern="1200">
          <a:solidFill>
            <a:schemeClr val="tx2"/>
          </a:solidFill>
          <a:latin typeface="Arial"/>
          <a:ea typeface="+mn-ea"/>
          <a:cs typeface="Arial"/>
        </a:defRPr>
      </a:lvl3pPr>
      <a:lvl4pPr marL="1543050" indent="-171450" algn="l" defTabSz="457200" rtl="0" eaLnBrk="1" latinLnBrk="0" hangingPunct="1">
        <a:spcBef>
          <a:spcPct val="20000"/>
        </a:spcBef>
        <a:buFont typeface="Arial"/>
        <a:buChar char="–"/>
        <a:defRPr sz="1400" kern="1200">
          <a:solidFill>
            <a:schemeClr val="tx2"/>
          </a:solidFill>
          <a:latin typeface="Arial"/>
          <a:ea typeface="+mn-ea"/>
          <a:cs typeface="Arial"/>
        </a:defRPr>
      </a:lvl4pPr>
      <a:lvl5pPr marL="2000250" indent="-171450" algn="l" defTabSz="457200" rtl="0" eaLnBrk="1" latinLnBrk="0" hangingPunct="1">
        <a:spcBef>
          <a:spcPct val="20000"/>
        </a:spcBef>
        <a:buFont typeface="Arial"/>
        <a:buChar char="»"/>
        <a:defRPr sz="14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wdp"/><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_GiuysFb-iY" TargetMode="External"/><Relationship Id="rId2" Type="http://schemas.openxmlformats.org/officeDocument/2006/relationships/slideLayout" Target="../slideLayouts/slideLayout2.xml"/><Relationship Id="rId1" Type="http://schemas.openxmlformats.org/officeDocument/2006/relationships/video" Target="https://www.youtube.com/embed/_GiuysFb-iY?controls=0" TargetMode="Externa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risisprevention.com/Blog/June-2017/Dementia-Training-for-CNAs-Memory-Care-Can-t-Happ" TargetMode="External"/><Relationship Id="rId7" Type="http://schemas.openxmlformats.org/officeDocument/2006/relationships/hyperlink" Target="https://www.verywellhealth.com/how-to-respond-to-combative-behavior-from-dementia-97987" TargetMode="External"/><Relationship Id="rId2" Type="http://schemas.openxmlformats.org/officeDocument/2006/relationships/hyperlink" Target="https://www.alz.org/help-support/caregiving/stages-behaviors/agression-anger" TargetMode="External"/><Relationship Id="rId1" Type="http://schemas.openxmlformats.org/officeDocument/2006/relationships/slideLayout" Target="../slideLayouts/slideLayout2.xml"/><Relationship Id="rId6" Type="http://schemas.openxmlformats.org/officeDocument/2006/relationships/hyperlink" Target="https://teepasnow.com/resources/about-dementia/" TargetMode="External"/><Relationship Id="rId5" Type="http://schemas.openxmlformats.org/officeDocument/2006/relationships/hyperlink" Target="https://hhs.texas.gov/doing-business-hhs/provider-portals/long-term-care-providers/nursing-facilities/quality-monitoring-program/evidence-based-best-practices/alzheimers-disease-dementia-care" TargetMode="External"/><Relationship Id="rId4" Type="http://schemas.openxmlformats.org/officeDocument/2006/relationships/hyperlink" Target="https://www.homecarepulse.com/articles/how-to-successfully-recruit-and-retain-caregive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8542" y="1160812"/>
            <a:ext cx="8486916" cy="1470025"/>
          </a:xfrm>
          <a:prstGeom prst="rect">
            <a:avLst/>
          </a:prstGeom>
        </p:spPr>
        <p:txBody>
          <a:bodyPr>
            <a:noAutofit/>
          </a:bodyPr>
          <a:lstStyle>
            <a:lvl1pPr algn="ctr" defTabSz="457200" rtl="0" eaLnBrk="1" latinLnBrk="0" hangingPunct="1">
              <a:spcBef>
                <a:spcPct val="0"/>
              </a:spcBef>
              <a:buNone/>
              <a:defRPr sz="4200" kern="1200">
                <a:solidFill>
                  <a:schemeClr val="bg1"/>
                </a:solidFill>
                <a:latin typeface="Rockwell"/>
                <a:ea typeface="+mj-ea"/>
                <a:cs typeface="Rockwell"/>
              </a:defRPr>
            </a:lvl1pPr>
          </a:lstStyle>
          <a:p>
            <a:r>
              <a:rPr lang="en-US" dirty="0" smtClean="0"/>
              <a:t>Through the Dementia Caregiver’s Looking Glass:</a:t>
            </a:r>
          </a:p>
          <a:p>
            <a:endParaRPr lang="en-US" dirty="0"/>
          </a:p>
        </p:txBody>
      </p:sp>
      <p:sp>
        <p:nvSpPr>
          <p:cNvPr id="5" name="Subtitle 2"/>
          <p:cNvSpPr txBox="1">
            <a:spLocks/>
          </p:cNvSpPr>
          <p:nvPr/>
        </p:nvSpPr>
        <p:spPr>
          <a:xfrm>
            <a:off x="1315155" y="2543894"/>
            <a:ext cx="6400800" cy="1752600"/>
          </a:xfrm>
          <a:prstGeom prst="rect">
            <a:avLst/>
          </a:prstGeom>
        </p:spPr>
        <p:txBody>
          <a:bodyPr>
            <a:normAutofit fontScale="55000" lnSpcReduction="20000"/>
          </a:bodyPr>
          <a:lstStyle>
            <a:lvl1pPr marL="0" indent="0" algn="ctr" defTabSz="457200" rtl="0" eaLnBrk="1" latinLnBrk="0" hangingPunct="1">
              <a:spcBef>
                <a:spcPct val="20000"/>
              </a:spcBef>
              <a:buFont typeface="Arial"/>
              <a:buNone/>
              <a:defRPr sz="2800" kern="1200">
                <a:solidFill>
                  <a:schemeClr val="accent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000" dirty="0" smtClean="0">
                <a:latin typeface="Rockwell" panose="02060603020205020403" pitchFamily="18" charset="0"/>
              </a:rPr>
              <a:t>Training &amp; Retaining a 5  Star Memory Care Team</a:t>
            </a:r>
          </a:p>
          <a:p>
            <a:endParaRPr lang="en-US" sz="4000" dirty="0" smtClean="0">
              <a:latin typeface="Rockwell" panose="02060603020205020403" pitchFamily="18" charset="0"/>
            </a:endParaRPr>
          </a:p>
          <a:p>
            <a:r>
              <a:rPr lang="en-US" sz="4000" dirty="0" smtClean="0">
                <a:latin typeface="Rockwell" panose="02060603020205020403" pitchFamily="18" charset="0"/>
              </a:rPr>
              <a:t>Schekesia Meadough, BSN, RN, CDP-VP of Health and Wellness</a:t>
            </a:r>
            <a:endParaRPr lang="en-US" sz="4000" dirty="0">
              <a:latin typeface="Rockwell" panose="02060603020205020403" pitchFamily="18" charset="0"/>
            </a:endParaRPr>
          </a:p>
        </p:txBody>
      </p:sp>
    </p:spTree>
    <p:extLst>
      <p:ext uri="{BB962C8B-B14F-4D97-AF65-F5344CB8AC3E}">
        <p14:creationId xmlns:p14="http://schemas.microsoft.com/office/powerpoint/2010/main" val="3397718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smtClean="0"/>
              <a:t>Texas Training Requirement for Type B</a:t>
            </a:r>
            <a:br>
              <a:rPr lang="en-US" sz="2800" dirty="0" smtClean="0"/>
            </a:br>
            <a:r>
              <a:rPr lang="en-US" sz="2800" dirty="0" smtClean="0"/>
              <a:t>Assisted Living Facility with a Dementia Unit or </a:t>
            </a:r>
            <a:br>
              <a:rPr lang="en-US" sz="2800" dirty="0" smtClean="0"/>
            </a:br>
            <a:r>
              <a:rPr lang="en-US" sz="2800" dirty="0" smtClean="0"/>
              <a:t>Free </a:t>
            </a:r>
            <a:r>
              <a:rPr lang="en-US" sz="2800" dirty="0"/>
              <a:t>S</a:t>
            </a:r>
            <a:r>
              <a:rPr lang="en-US" sz="2800" dirty="0" smtClean="0"/>
              <a:t>tanding Memory Care</a:t>
            </a:r>
            <a:endParaRPr lang="en-US" sz="2800" dirty="0"/>
          </a:p>
        </p:txBody>
      </p:sp>
      <p:sp>
        <p:nvSpPr>
          <p:cNvPr id="3" name="Content Placeholder 2"/>
          <p:cNvSpPr>
            <a:spLocks noGrp="1"/>
          </p:cNvSpPr>
          <p:nvPr>
            <p:ph idx="1"/>
          </p:nvPr>
        </p:nvSpPr>
        <p:spPr/>
        <p:txBody>
          <a:bodyPr>
            <a:normAutofit fontScale="85000" lnSpcReduction="10000"/>
          </a:bodyPr>
          <a:lstStyle/>
          <a:p>
            <a:pPr marL="0" indent="0">
              <a:buNone/>
            </a:pPr>
            <a:endParaRPr lang="en-US" b="1" dirty="0" smtClean="0"/>
          </a:p>
          <a:p>
            <a:pPr marL="0" indent="0">
              <a:buNone/>
            </a:pPr>
            <a:r>
              <a:rPr lang="en-US" b="1" dirty="0" smtClean="0"/>
              <a:t>(</a:t>
            </a:r>
            <a:r>
              <a:rPr lang="en-US" b="1" dirty="0"/>
              <a:t>a)</a:t>
            </a:r>
            <a:r>
              <a:rPr lang="en-US" dirty="0"/>
              <a:t> A facility must adopt, implement, and enforce a written policy that:</a:t>
            </a:r>
          </a:p>
          <a:p>
            <a:pPr marL="0" indent="0">
              <a:buNone/>
            </a:pPr>
            <a:r>
              <a:rPr lang="en-US" dirty="0" smtClean="0"/>
              <a:t> </a:t>
            </a:r>
            <a:r>
              <a:rPr lang="en-US" dirty="0"/>
              <a:t>  </a:t>
            </a:r>
            <a:r>
              <a:rPr lang="en-US" b="1" dirty="0"/>
              <a:t>(1)</a:t>
            </a:r>
            <a:r>
              <a:rPr lang="en-US" dirty="0"/>
              <a:t> requires a facility employee who provides direct care to a resident with Alzheimer's disease or a related disorder to successfully complete training in the provision of care to residents with Alzheimer's disease and related disorders; and</a:t>
            </a:r>
          </a:p>
          <a:p>
            <a:pPr marL="0" indent="0">
              <a:buNone/>
            </a:pPr>
            <a:r>
              <a:rPr lang="en-US" dirty="0"/>
              <a:t>  </a:t>
            </a:r>
            <a:r>
              <a:rPr lang="en-US" b="1" dirty="0"/>
              <a:t>(2)</a:t>
            </a:r>
            <a:r>
              <a:rPr lang="en-US" dirty="0"/>
              <a:t> ensures the care and services provided by a facility employee to a resident with Alzheimer's disease or a related disorder meet the specific identified needs of the resident relating to the diagnosis of Alzheimer's disease or a related disorder.</a:t>
            </a:r>
          </a:p>
          <a:p>
            <a:pPr marL="0" indent="0">
              <a:buNone/>
            </a:pPr>
            <a:r>
              <a:rPr lang="en-US" b="1" dirty="0"/>
              <a:t>(b)</a:t>
            </a:r>
            <a:r>
              <a:rPr lang="en-US" dirty="0"/>
              <a:t> The training required for facility employees under subsection </a:t>
            </a:r>
            <a:r>
              <a:rPr lang="en-US" b="1" dirty="0"/>
              <a:t>(a)(1) </a:t>
            </a:r>
            <a:r>
              <a:rPr lang="en-US" dirty="0"/>
              <a:t>of this section must include information about</a:t>
            </a:r>
            <a:r>
              <a:rPr lang="en-US" dirty="0" smtClean="0"/>
              <a:t>:</a:t>
            </a:r>
          </a:p>
          <a:p>
            <a:pPr marL="0" indent="0">
              <a:buNone/>
            </a:pPr>
            <a:r>
              <a:rPr lang="en-US" dirty="0" smtClean="0"/>
              <a:t>  </a:t>
            </a:r>
            <a:r>
              <a:rPr lang="en-US" b="1" dirty="0" smtClean="0"/>
              <a:t>(1)</a:t>
            </a:r>
            <a:r>
              <a:rPr lang="en-US" dirty="0" smtClean="0"/>
              <a:t> symptoms of dementia;</a:t>
            </a:r>
          </a:p>
          <a:p>
            <a:pPr marL="0" indent="0">
              <a:buNone/>
            </a:pPr>
            <a:r>
              <a:rPr lang="en-US" dirty="0"/>
              <a:t>  </a:t>
            </a:r>
            <a:r>
              <a:rPr lang="en-US" b="1" dirty="0"/>
              <a:t>(2)</a:t>
            </a:r>
            <a:r>
              <a:rPr lang="en-US" dirty="0"/>
              <a:t> stages of Alzheimer's disease;</a:t>
            </a:r>
          </a:p>
          <a:p>
            <a:pPr marL="0" indent="0">
              <a:buNone/>
            </a:pPr>
            <a:r>
              <a:rPr lang="en-US" dirty="0"/>
              <a:t> </a:t>
            </a:r>
            <a:r>
              <a:rPr lang="en-US" b="1" dirty="0"/>
              <a:t> (3)</a:t>
            </a:r>
            <a:r>
              <a:rPr lang="en-US" dirty="0"/>
              <a:t> person-centered behavioral interventions; and</a:t>
            </a:r>
          </a:p>
          <a:p>
            <a:pPr marL="0" indent="0">
              <a:buNone/>
            </a:pPr>
            <a:r>
              <a:rPr lang="en-US" dirty="0"/>
              <a:t> </a:t>
            </a:r>
            <a:r>
              <a:rPr lang="en-US" dirty="0" smtClean="0"/>
              <a:t> </a:t>
            </a:r>
            <a:r>
              <a:rPr lang="en-US" b="1" dirty="0" smtClean="0"/>
              <a:t>(</a:t>
            </a:r>
            <a:r>
              <a:rPr lang="en-US" b="1" dirty="0"/>
              <a:t>4)</a:t>
            </a:r>
            <a:r>
              <a:rPr lang="en-US" dirty="0"/>
              <a:t> communication with a resident with Alzheimer's disease or a related disorder</a:t>
            </a:r>
            <a:r>
              <a:rPr lang="en-US" dirty="0" smtClean="0"/>
              <a:t>.</a:t>
            </a:r>
          </a:p>
          <a:p>
            <a:pPr marL="0" indent="0">
              <a:buNone/>
            </a:pPr>
            <a:endParaRPr lang="en-US" dirty="0" smtClean="0"/>
          </a:p>
          <a:p>
            <a:pPr marL="0" indent="0">
              <a:buNone/>
            </a:pPr>
            <a:r>
              <a:rPr lang="en-US" sz="1600" b="1" dirty="0"/>
              <a:t>The provisions of this §92.43 adopted to be effective October 28, 2018, 43 </a:t>
            </a:r>
            <a:r>
              <a:rPr lang="en-US" sz="1600" b="1" dirty="0" err="1"/>
              <a:t>TexReg</a:t>
            </a:r>
            <a:r>
              <a:rPr lang="en-US" sz="1600" b="1" dirty="0"/>
              <a:t> 7197</a:t>
            </a:r>
          </a:p>
        </p:txBody>
      </p:sp>
    </p:spTree>
    <p:extLst>
      <p:ext uri="{BB962C8B-B14F-4D97-AF65-F5344CB8AC3E}">
        <p14:creationId xmlns:p14="http://schemas.microsoft.com/office/powerpoint/2010/main" val="3389857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Training</a:t>
            </a:r>
            <a:endParaRPr lang="en-US" dirty="0"/>
          </a:p>
        </p:txBody>
      </p:sp>
      <p:sp>
        <p:nvSpPr>
          <p:cNvPr id="3" name="Content Placeholder 2"/>
          <p:cNvSpPr>
            <a:spLocks noGrp="1"/>
          </p:cNvSpPr>
          <p:nvPr>
            <p:ph idx="1"/>
          </p:nvPr>
        </p:nvSpPr>
        <p:spPr/>
        <p:txBody>
          <a:bodyPr/>
          <a:lstStyle/>
          <a:p>
            <a:r>
              <a:rPr lang="en-US" dirty="0"/>
              <a:t>Company Standardized Training</a:t>
            </a:r>
          </a:p>
          <a:p>
            <a:r>
              <a:rPr lang="en-US" dirty="0" smtClean="0"/>
              <a:t>CARES</a:t>
            </a:r>
          </a:p>
          <a:p>
            <a:r>
              <a:rPr lang="en-US" dirty="0" smtClean="0"/>
              <a:t>Texas HHS</a:t>
            </a:r>
          </a:p>
          <a:p>
            <a:r>
              <a:rPr lang="en-US" dirty="0" smtClean="0"/>
              <a:t>NCCDP</a:t>
            </a:r>
          </a:p>
          <a:p>
            <a:r>
              <a:rPr lang="en-US" dirty="0" smtClean="0"/>
              <a:t>Alzheimer’s Association</a:t>
            </a:r>
          </a:p>
          <a:p>
            <a:r>
              <a:rPr lang="en-US" dirty="0" smtClean="0"/>
              <a:t>Texas Oasis</a:t>
            </a:r>
          </a:p>
          <a:p>
            <a:r>
              <a:rPr lang="en-US" dirty="0" err="1" smtClean="0"/>
              <a:t>Teepa</a:t>
            </a:r>
            <a:r>
              <a:rPr lang="en-US" dirty="0" smtClean="0"/>
              <a:t> Snow PAC Training</a:t>
            </a:r>
          </a:p>
          <a:p>
            <a:endParaRPr lang="en-US" dirty="0"/>
          </a:p>
          <a:p>
            <a:endParaRPr lang="en-US" dirty="0" smtClean="0"/>
          </a:p>
          <a:p>
            <a:pPr marL="0" indent="0">
              <a:buNone/>
            </a:pPr>
            <a:endParaRPr lang="en-US" dirty="0" smtClean="0"/>
          </a:p>
          <a:p>
            <a:pPr marL="0" indent="0">
              <a:buNone/>
            </a:pPr>
            <a:endParaRPr lang="en-US" dirty="0"/>
          </a:p>
        </p:txBody>
      </p:sp>
      <p:pic>
        <p:nvPicPr>
          <p:cNvPr id="5" name="Picture 4" descr="File:Texas-StateSeal.pn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808" y="1530587"/>
            <a:ext cx="3200400" cy="2522667"/>
          </a:xfrm>
          <a:prstGeom prst="rect">
            <a:avLst/>
          </a:prstGeom>
        </p:spPr>
      </p:pic>
      <p:pic>
        <p:nvPicPr>
          <p:cNvPr id="6" name="Picture 5" descr="Alzheimer's Association offering Down Syndrome suppo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508" y="4235816"/>
            <a:ext cx="3727938" cy="2226530"/>
          </a:xfrm>
          <a:prstGeom prst="rect">
            <a:avLst/>
          </a:prstGeom>
        </p:spPr>
      </p:pic>
      <p:pic>
        <p:nvPicPr>
          <p:cNvPr id="8" name="Picture 7" descr="Dementia Australia LIBRARY NEWS: Resources related to 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55" y="4325815"/>
            <a:ext cx="4220308" cy="2382716"/>
          </a:xfrm>
          <a:prstGeom prst="rect">
            <a:avLst/>
          </a:prstGeom>
        </p:spPr>
      </p:pic>
    </p:spTree>
    <p:extLst>
      <p:ext uri="{BB962C8B-B14F-4D97-AF65-F5344CB8AC3E}">
        <p14:creationId xmlns:p14="http://schemas.microsoft.com/office/powerpoint/2010/main" val="1952675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Collaboration </a:t>
            </a:r>
            <a:endParaRPr lang="en-US" dirty="0"/>
          </a:p>
        </p:txBody>
      </p:sp>
      <p:pic>
        <p:nvPicPr>
          <p:cNvPr id="4" name="Content Placeholder 3" descr="Innovation management training project – Håkan Ozan o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08" y="2048669"/>
            <a:ext cx="8487294" cy="4443571"/>
          </a:xfrm>
        </p:spPr>
      </p:pic>
    </p:spTree>
    <p:extLst>
      <p:ext uri="{BB962C8B-B14F-4D97-AF65-F5344CB8AC3E}">
        <p14:creationId xmlns:p14="http://schemas.microsoft.com/office/powerpoint/2010/main" val="2171030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488"/>
            <a:ext cx="8229600" cy="1143000"/>
          </a:xfrm>
        </p:spPr>
        <p:txBody>
          <a:bodyPr/>
          <a:lstStyle/>
          <a:p>
            <a:r>
              <a:rPr lang="en-US" b="1" dirty="0" smtClean="0">
                <a:solidFill>
                  <a:schemeClr val="tx2">
                    <a:lumMod val="90000"/>
                    <a:lumOff val="10000"/>
                  </a:schemeClr>
                </a:solidFill>
              </a:rPr>
              <a:t>Improving your hands on</a:t>
            </a:r>
            <a:br>
              <a:rPr lang="en-US" b="1" dirty="0" smtClean="0">
                <a:solidFill>
                  <a:schemeClr val="tx2">
                    <a:lumMod val="90000"/>
                    <a:lumOff val="10000"/>
                  </a:schemeClr>
                </a:solidFill>
              </a:rPr>
            </a:br>
            <a:r>
              <a:rPr lang="en-US" b="1" dirty="0" smtClean="0">
                <a:solidFill>
                  <a:schemeClr val="tx2">
                    <a:lumMod val="90000"/>
                    <a:lumOff val="10000"/>
                  </a:schemeClr>
                </a:solidFill>
              </a:rPr>
              <a:t>Team Approach</a:t>
            </a:r>
            <a:endParaRPr lang="en-US" b="1" dirty="0">
              <a:solidFill>
                <a:schemeClr val="tx2">
                  <a:lumMod val="90000"/>
                  <a:lumOff val="10000"/>
                </a:schemeClr>
              </a:solidFill>
            </a:endParaRPr>
          </a:p>
        </p:txBody>
      </p:sp>
      <p:sp>
        <p:nvSpPr>
          <p:cNvPr id="3" name="Content Placeholder 2"/>
          <p:cNvSpPr>
            <a:spLocks noGrp="1"/>
          </p:cNvSpPr>
          <p:nvPr>
            <p:ph idx="1"/>
          </p:nvPr>
        </p:nvSpPr>
        <p:spPr>
          <a:xfrm>
            <a:off x="457200" y="1600200"/>
            <a:ext cx="8229600" cy="4864100"/>
          </a:xfrm>
        </p:spPr>
        <p:txBody>
          <a:bodyPr/>
          <a:lstStyle/>
          <a:p>
            <a:pPr marL="0" indent="0">
              <a:buNone/>
            </a:pPr>
            <a:endParaRPr lang="en-US" i="1" dirty="0" smtClean="0"/>
          </a:p>
          <a:p>
            <a:pPr marL="0" indent="0" algn="ctr">
              <a:buNone/>
            </a:pPr>
            <a:r>
              <a:rPr lang="en-US" dirty="0" smtClean="0"/>
              <a:t>LEADERSHIP: EXECUTION AND TEAMWORK</a:t>
            </a:r>
            <a:endParaRPr lang="en-US" dirty="0"/>
          </a:p>
          <a:p>
            <a:pPr marL="0" indent="0">
              <a:buNone/>
            </a:pPr>
            <a:endParaRPr lang="en-US" i="1" dirty="0" smtClean="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dirty="0"/>
          </a:p>
          <a:p>
            <a:endParaRPr lang="en-US" dirty="0"/>
          </a:p>
        </p:txBody>
      </p:sp>
      <p:pic>
        <p:nvPicPr>
          <p:cNvPr id="4" name="Picture 3" descr="올바른 선택을 위해 리더가 갖추어야 할 덕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15" y="2505808"/>
            <a:ext cx="3938954" cy="3958491"/>
          </a:xfrm>
          <a:prstGeom prst="rect">
            <a:avLst/>
          </a:prstGeom>
        </p:spPr>
      </p:pic>
      <p:pic>
        <p:nvPicPr>
          <p:cNvPr id="5" name="Picture 4" descr="&lt;strong&gt;teamwork&lt;/strong&gt; wi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238" y="2505810"/>
            <a:ext cx="3701562" cy="3958490"/>
          </a:xfrm>
          <a:prstGeom prst="rect">
            <a:avLst/>
          </a:prstGeom>
        </p:spPr>
      </p:pic>
    </p:spTree>
    <p:extLst>
      <p:ext uri="{BB962C8B-B14F-4D97-AF65-F5344CB8AC3E}">
        <p14:creationId xmlns:p14="http://schemas.microsoft.com/office/powerpoint/2010/main" val="2241049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Involvement in Training</a:t>
            </a:r>
            <a:endParaRPr lang="en-US" dirty="0"/>
          </a:p>
        </p:txBody>
      </p:sp>
      <p:sp>
        <p:nvSpPr>
          <p:cNvPr id="3" name="Content Placeholder 2"/>
          <p:cNvSpPr>
            <a:spLocks noGrp="1"/>
          </p:cNvSpPr>
          <p:nvPr>
            <p:ph idx="1"/>
          </p:nvPr>
        </p:nvSpPr>
        <p:spPr/>
        <p:txBody>
          <a:bodyPr/>
          <a:lstStyle/>
          <a:p>
            <a:r>
              <a:rPr lang="en-US" dirty="0" smtClean="0"/>
              <a:t>Executive Director/Administrator meet and greet for orientation</a:t>
            </a:r>
          </a:p>
          <a:p>
            <a:r>
              <a:rPr lang="en-US" dirty="0" smtClean="0"/>
              <a:t>Nursing Director leads the facilitation of training and assigns a mentor </a:t>
            </a:r>
            <a:endParaRPr lang="en-US" dirty="0"/>
          </a:p>
          <a:p>
            <a:r>
              <a:rPr lang="en-US" dirty="0" smtClean="0"/>
              <a:t>Training schedule should be planned </a:t>
            </a:r>
            <a:r>
              <a:rPr lang="en-US" dirty="0"/>
              <a:t>prior to caregivers start date and </a:t>
            </a:r>
            <a:r>
              <a:rPr lang="en-US" dirty="0" smtClean="0"/>
              <a:t>orientation</a:t>
            </a:r>
            <a:endParaRPr lang="en-US" dirty="0"/>
          </a:p>
          <a:p>
            <a:r>
              <a:rPr lang="en-US" dirty="0"/>
              <a:t>Each member of management </a:t>
            </a:r>
            <a:r>
              <a:rPr lang="en-US" dirty="0" smtClean="0"/>
              <a:t>participates in planned training schedule</a:t>
            </a:r>
            <a:endParaRPr lang="en-US" dirty="0"/>
          </a:p>
          <a:p>
            <a:pPr marL="0" indent="0">
              <a:buNone/>
            </a:pPr>
            <a:endParaRPr lang="en-US" dirty="0"/>
          </a:p>
          <a:p>
            <a:endParaRPr lang="en-US" dirty="0"/>
          </a:p>
        </p:txBody>
      </p:sp>
      <p:pic>
        <p:nvPicPr>
          <p:cNvPr id="4" name="Picture 3" descr="Here you can add great ideas and resour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886201"/>
            <a:ext cx="3581400" cy="2244724"/>
          </a:xfrm>
          <a:prstGeom prst="rect">
            <a:avLst/>
          </a:prstGeom>
        </p:spPr>
      </p:pic>
    </p:spTree>
    <p:extLst>
      <p:ext uri="{BB962C8B-B14F-4D97-AF65-F5344CB8AC3E}">
        <p14:creationId xmlns:p14="http://schemas.microsoft.com/office/powerpoint/2010/main" val="4273075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Program</a:t>
            </a:r>
            <a:endParaRPr lang="en-US" dirty="0"/>
          </a:p>
        </p:txBody>
      </p:sp>
      <p:sp>
        <p:nvSpPr>
          <p:cNvPr id="3" name="Content Placeholder 2"/>
          <p:cNvSpPr>
            <a:spLocks noGrp="1"/>
          </p:cNvSpPr>
          <p:nvPr>
            <p:ph idx="1"/>
          </p:nvPr>
        </p:nvSpPr>
        <p:spPr/>
        <p:txBody>
          <a:bodyPr/>
          <a:lstStyle/>
          <a:p>
            <a:pPr marL="0" indent="0">
              <a:buNone/>
            </a:pPr>
            <a:r>
              <a:rPr lang="en-US" dirty="0" smtClean="0"/>
              <a:t>Day one training should begin with an assigned mentor. </a:t>
            </a:r>
          </a:p>
          <a:p>
            <a:pPr marL="0" indent="0">
              <a:buNone/>
            </a:pPr>
            <a:endParaRPr lang="en-US" dirty="0"/>
          </a:p>
          <a:p>
            <a:pPr marL="0" indent="0">
              <a:buNone/>
            </a:pPr>
            <a:r>
              <a:rPr lang="en-US" dirty="0"/>
              <a:t>A mentor program can help:</a:t>
            </a:r>
          </a:p>
          <a:p>
            <a:r>
              <a:rPr lang="en-US" dirty="0"/>
              <a:t>Create belonging among caregivers.</a:t>
            </a:r>
          </a:p>
          <a:p>
            <a:r>
              <a:rPr lang="en-US" dirty="0"/>
              <a:t>Reduce caregiver turnover.</a:t>
            </a:r>
          </a:p>
          <a:p>
            <a:r>
              <a:rPr lang="en-US" dirty="0"/>
              <a:t>Boost caregiver confidence and satisfaction</a:t>
            </a:r>
            <a:r>
              <a:rPr lang="en-US" dirty="0" smtClean="0"/>
              <a:t>.</a:t>
            </a:r>
            <a:endParaRPr lang="en-US" dirty="0"/>
          </a:p>
          <a:p>
            <a:r>
              <a:rPr lang="en-US" dirty="0"/>
              <a:t>Create a positive team-centered culture.</a:t>
            </a:r>
          </a:p>
          <a:p>
            <a:pPr marL="0" indent="0">
              <a:buNone/>
            </a:pPr>
            <a:endParaRPr lang="en-US" dirty="0" smtClean="0"/>
          </a:p>
          <a:p>
            <a:pPr marL="0" indent="0">
              <a:buNone/>
            </a:pPr>
            <a:endParaRPr lang="en-US" dirty="0"/>
          </a:p>
        </p:txBody>
      </p:sp>
      <p:pic>
        <p:nvPicPr>
          <p:cNvPr id="5" name="Picture 4" descr="Programa de apoyo al emprendimiento para combatir l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554" y="3807068"/>
            <a:ext cx="3376246" cy="3050931"/>
          </a:xfrm>
          <a:prstGeom prst="rect">
            <a:avLst/>
          </a:prstGeom>
        </p:spPr>
      </p:pic>
    </p:spTree>
    <p:extLst>
      <p:ext uri="{BB962C8B-B14F-4D97-AF65-F5344CB8AC3E}">
        <p14:creationId xmlns:p14="http://schemas.microsoft.com/office/powerpoint/2010/main" val="2333293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Alzheimer’s/Dementia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838" y="1417638"/>
            <a:ext cx="8264770" cy="5194177"/>
          </a:xfrm>
        </p:spPr>
      </p:pic>
    </p:spTree>
    <p:extLst>
      <p:ext uri="{BB962C8B-B14F-4D97-AF65-F5344CB8AC3E}">
        <p14:creationId xmlns:p14="http://schemas.microsoft.com/office/powerpoint/2010/main" val="1055348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Challenging/Combativeness Behavior</a:t>
            </a:r>
          </a:p>
        </p:txBody>
      </p:sp>
      <p:sp>
        <p:nvSpPr>
          <p:cNvPr id="3" name="Content Placeholder 2"/>
          <p:cNvSpPr>
            <a:spLocks noGrp="1"/>
          </p:cNvSpPr>
          <p:nvPr>
            <p:ph idx="1"/>
          </p:nvPr>
        </p:nvSpPr>
        <p:spPr/>
        <p:txBody>
          <a:bodyPr/>
          <a:lstStyle/>
          <a:p>
            <a:pPr marL="0" indent="0">
              <a:buNone/>
            </a:pPr>
            <a:r>
              <a:rPr lang="en-US" sz="2400" dirty="0"/>
              <a:t>What Causes Combative </a:t>
            </a:r>
            <a:r>
              <a:rPr lang="en-US" sz="2400" dirty="0" smtClean="0"/>
              <a:t>or Challenging Behavior?</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endParaRPr lang="en-US" dirty="0"/>
          </a:p>
        </p:txBody>
      </p:sp>
      <p:pic>
        <p:nvPicPr>
          <p:cNvPr id="4" name="Picture 3" descr="6 Causes of Paranoia in Aging Parents &amp; Checking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670" y="2196269"/>
            <a:ext cx="3426946" cy="3495230"/>
          </a:xfrm>
          <a:prstGeom prst="rect">
            <a:avLst/>
          </a:prstGeom>
        </p:spPr>
      </p:pic>
      <p:pic>
        <p:nvPicPr>
          <p:cNvPr id="8" name="Picture 7" descr="Assessing and Managing Delirium in Older Ad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30" y="2803020"/>
            <a:ext cx="3884061" cy="3401227"/>
          </a:xfrm>
          <a:prstGeom prst="rect">
            <a:avLst/>
          </a:prstGeom>
        </p:spPr>
      </p:pic>
    </p:spTree>
    <p:extLst>
      <p:ext uri="{BB962C8B-B14F-4D97-AF65-F5344CB8AC3E}">
        <p14:creationId xmlns:p14="http://schemas.microsoft.com/office/powerpoint/2010/main" val="1598038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Causes of Challenging/Combative Behavior</a:t>
            </a:r>
            <a:endParaRPr lang="en-US" dirty="0"/>
          </a:p>
        </p:txBody>
      </p:sp>
      <p:sp>
        <p:nvSpPr>
          <p:cNvPr id="3" name="Content Placeholder 2"/>
          <p:cNvSpPr>
            <a:spLocks noGrp="1"/>
          </p:cNvSpPr>
          <p:nvPr>
            <p:ph idx="1"/>
          </p:nvPr>
        </p:nvSpPr>
        <p:spPr>
          <a:xfrm>
            <a:off x="457200" y="1649338"/>
            <a:ext cx="8229600" cy="4476825"/>
          </a:xfrm>
        </p:spPr>
        <p:txBody>
          <a:bodyPr/>
          <a:lstStyle/>
          <a:p>
            <a:pPr marL="0" indent="0">
              <a:buNone/>
            </a:pPr>
            <a:r>
              <a:rPr lang="en-US" sz="2400" dirty="0" smtClean="0"/>
              <a:t>“The </a:t>
            </a:r>
            <a:r>
              <a:rPr lang="en-US" sz="2400" dirty="0"/>
              <a:t>most common trigger is the provision of care. Because of memory </a:t>
            </a:r>
            <a:r>
              <a:rPr lang="en-US" sz="2400" dirty="0" smtClean="0"/>
              <a:t>loss and </a:t>
            </a:r>
            <a:r>
              <a:rPr lang="en-US" sz="2400" dirty="0"/>
              <a:t>confusion, people with </a:t>
            </a:r>
            <a:r>
              <a:rPr lang="en-US" sz="2400" dirty="0" smtClean="0"/>
              <a:t>dementia</a:t>
            </a:r>
            <a:r>
              <a:rPr lang="en-US" sz="2400" dirty="0"/>
              <a:t> </a:t>
            </a:r>
            <a:r>
              <a:rPr lang="en-US" sz="2400" dirty="0" smtClean="0"/>
              <a:t>might </a:t>
            </a:r>
            <a:r>
              <a:rPr lang="en-US" sz="2400" dirty="0"/>
              <a:t>not understand why you're trying to help them, and begin to display challenging </a:t>
            </a:r>
            <a:r>
              <a:rPr lang="en-US" sz="2400" dirty="0" smtClean="0"/>
              <a:t>behaviors.”</a:t>
            </a:r>
          </a:p>
          <a:p>
            <a:pPr marL="0" indent="0">
              <a:buNone/>
            </a:pPr>
            <a:endParaRPr lang="en-US" sz="2400" dirty="0"/>
          </a:p>
          <a:p>
            <a:pPr marL="0" indent="0">
              <a:buNone/>
            </a:pPr>
            <a:r>
              <a:rPr lang="en-US" sz="2400" dirty="0" smtClean="0"/>
              <a:t>Other Triggers:</a:t>
            </a:r>
          </a:p>
          <a:p>
            <a:r>
              <a:rPr lang="en-US" sz="2400" dirty="0" smtClean="0"/>
              <a:t>Physical Discomfort</a:t>
            </a:r>
          </a:p>
          <a:p>
            <a:r>
              <a:rPr lang="en-US" sz="2400" dirty="0" smtClean="0"/>
              <a:t>Poor Communication</a:t>
            </a:r>
          </a:p>
          <a:p>
            <a:r>
              <a:rPr lang="en-US" sz="2400" dirty="0" smtClean="0"/>
              <a:t>Environmental Factors</a:t>
            </a:r>
          </a:p>
          <a:p>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sz="2400" dirty="0"/>
          </a:p>
          <a:p>
            <a:endParaRPr lang="en-US" sz="2400" dirty="0"/>
          </a:p>
          <a:p>
            <a:endParaRPr lang="en-US" dirty="0"/>
          </a:p>
        </p:txBody>
      </p:sp>
    </p:spTree>
    <p:extLst>
      <p:ext uri="{BB962C8B-B14F-4D97-AF65-F5344CB8AC3E}">
        <p14:creationId xmlns:p14="http://schemas.microsoft.com/office/powerpoint/2010/main" val="523053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Approach to Care (PAC)</a:t>
            </a:r>
            <a:br>
              <a:rPr lang="en-US" dirty="0" smtClean="0"/>
            </a:br>
            <a:r>
              <a:rPr lang="en-US" dirty="0" err="1" smtClean="0"/>
              <a:t>Teepa</a:t>
            </a:r>
            <a:r>
              <a:rPr lang="en-US" dirty="0" smtClean="0"/>
              <a:t> Snow Tips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2900" dirty="0"/>
              <a:t>L</a:t>
            </a:r>
            <a:r>
              <a:rPr lang="en-US" sz="2900" dirty="0" smtClean="0"/>
              <a:t>earn </a:t>
            </a:r>
            <a:r>
              <a:rPr lang="en-US" sz="2900" dirty="0"/>
              <a:t>more about each </a:t>
            </a:r>
            <a:r>
              <a:rPr lang="en-US" sz="2900" dirty="0" smtClean="0"/>
              <a:t>resident: Modify </a:t>
            </a:r>
            <a:r>
              <a:rPr lang="en-US" sz="2900" dirty="0"/>
              <a:t>that Approach to suit the care they </a:t>
            </a:r>
            <a:r>
              <a:rPr lang="en-US" sz="2900" dirty="0" smtClean="0"/>
              <a:t>need. That’s </a:t>
            </a:r>
            <a:r>
              <a:rPr lang="en-US" sz="2900" dirty="0"/>
              <a:t>when individuals really SHINE! (regardless of where they are in their disease process</a:t>
            </a:r>
            <a:r>
              <a:rPr lang="en-US" sz="2900" dirty="0" smtClean="0"/>
              <a:t>)</a:t>
            </a:r>
          </a:p>
          <a:p>
            <a:pPr marL="0" indent="0">
              <a:buNone/>
            </a:pPr>
            <a:endParaRPr lang="en-US" sz="2900" dirty="0"/>
          </a:p>
          <a:p>
            <a:pPr marL="0" indent="0">
              <a:buNone/>
            </a:pPr>
            <a:r>
              <a:rPr lang="en-US" sz="2900" b="1" u="sng" dirty="0" smtClean="0"/>
              <a:t>Environment</a:t>
            </a:r>
            <a:r>
              <a:rPr lang="en-US" sz="2900" dirty="0" smtClean="0"/>
              <a:t> </a:t>
            </a:r>
            <a:r>
              <a:rPr lang="en-US" sz="2900" dirty="0"/>
              <a:t>and how important it is to communication and care.  </a:t>
            </a:r>
            <a:r>
              <a:rPr lang="en-US" sz="2900" b="1" dirty="0"/>
              <a:t> </a:t>
            </a:r>
            <a:endParaRPr lang="en-US" sz="2900" dirty="0"/>
          </a:p>
          <a:p>
            <a:r>
              <a:rPr lang="en-US" sz="2900" b="1" u="sng" dirty="0"/>
              <a:t>Environment</a:t>
            </a:r>
            <a:r>
              <a:rPr lang="en-US" sz="2900" dirty="0"/>
              <a:t> can sometimes be one of those elements that seems to be overlooked as a factor in care and quality of life. </a:t>
            </a:r>
            <a:r>
              <a:rPr lang="en-US" sz="2900" dirty="0" smtClean="0"/>
              <a:t>We </a:t>
            </a:r>
            <a:r>
              <a:rPr lang="en-US" sz="2900" dirty="0"/>
              <a:t>can pay more attention to other elements and fail to see the opportunities that are front and center in the environment that we are creating for the </a:t>
            </a:r>
            <a:r>
              <a:rPr lang="en-US" sz="2900" dirty="0" err="1"/>
              <a:t>PLwD</a:t>
            </a:r>
            <a:r>
              <a:rPr lang="en-US" sz="2900" dirty="0"/>
              <a:t>.   </a:t>
            </a:r>
          </a:p>
          <a:p>
            <a:pPr marL="0" indent="0">
              <a:buNone/>
            </a:pPr>
            <a:r>
              <a:rPr lang="en-US" sz="2900" u="sng" dirty="0"/>
              <a:t>Think about the following questions related to </a:t>
            </a:r>
            <a:r>
              <a:rPr lang="en-US" sz="2900" b="1" u="sng" dirty="0"/>
              <a:t>Environment</a:t>
            </a:r>
            <a:r>
              <a:rPr lang="en-US" sz="2900" b="1" dirty="0"/>
              <a:t>:</a:t>
            </a:r>
            <a:r>
              <a:rPr lang="en-US" sz="2900" dirty="0"/>
              <a:t>     </a:t>
            </a:r>
          </a:p>
          <a:p>
            <a:r>
              <a:rPr lang="en-US" sz="3400" b="1" i="1" dirty="0"/>
              <a:t>Are we upholding the four </a:t>
            </a:r>
            <a:r>
              <a:rPr lang="en-US" sz="3400" b="1" i="1" u="sng" dirty="0"/>
              <a:t>Fs</a:t>
            </a:r>
            <a:r>
              <a:rPr lang="en-US" sz="3400" b="1" i="1" dirty="0"/>
              <a:t>?  </a:t>
            </a:r>
            <a:endParaRPr lang="en-US" sz="3400" dirty="0"/>
          </a:p>
          <a:p>
            <a:r>
              <a:rPr lang="en-US" sz="2900" dirty="0"/>
              <a:t>For the </a:t>
            </a:r>
            <a:r>
              <a:rPr lang="en-US" sz="2900" dirty="0" err="1"/>
              <a:t>PLwD</a:t>
            </a:r>
            <a:r>
              <a:rPr lang="en-US" sz="2900" dirty="0"/>
              <a:t> (not for us), is the environment </a:t>
            </a:r>
            <a:r>
              <a:rPr lang="en-US" sz="3400" b="1" i="1" dirty="0"/>
              <a:t>Friendly</a:t>
            </a:r>
            <a:r>
              <a:rPr lang="en-US" sz="2900" b="1" i="1" dirty="0"/>
              <a:t> </a:t>
            </a:r>
            <a:r>
              <a:rPr lang="en-US" sz="2900" dirty="0"/>
              <a:t>and </a:t>
            </a:r>
            <a:r>
              <a:rPr lang="en-US" sz="3400" b="1" i="1" dirty="0"/>
              <a:t>Familiar</a:t>
            </a:r>
            <a:r>
              <a:rPr lang="en-US" sz="2900" dirty="0"/>
              <a:t>?  </a:t>
            </a:r>
          </a:p>
          <a:p>
            <a:r>
              <a:rPr lang="en-US" sz="2900" dirty="0"/>
              <a:t>Do people know details about the </a:t>
            </a:r>
            <a:r>
              <a:rPr lang="en-US" sz="2900" dirty="0" err="1"/>
              <a:t>PLwD</a:t>
            </a:r>
            <a:r>
              <a:rPr lang="en-US" sz="2900" dirty="0"/>
              <a:t>?  Do the people in the environment greet me (as the </a:t>
            </a:r>
            <a:r>
              <a:rPr lang="en-US" sz="2900" dirty="0" err="1"/>
              <a:t>PLwD</a:t>
            </a:r>
            <a:r>
              <a:rPr lang="en-US" sz="2900" dirty="0"/>
              <a:t>) with warmth, familiar dialog, comfortable approach? </a:t>
            </a:r>
          </a:p>
          <a:p>
            <a:r>
              <a:rPr lang="en-US" sz="2900" dirty="0"/>
              <a:t>Are there familiar items in my environment that put me at ease? Things I know and remember? Are things available in my environment to manipulate and use? (purposeful living)</a:t>
            </a:r>
          </a:p>
          <a:p>
            <a:r>
              <a:rPr lang="en-US" sz="2900" dirty="0"/>
              <a:t>Are the surroundings we have created (including the people in it) </a:t>
            </a:r>
            <a:r>
              <a:rPr lang="en-US" sz="3400" b="1" i="1" dirty="0" smtClean="0"/>
              <a:t>Forgiving</a:t>
            </a:r>
            <a:r>
              <a:rPr lang="en-US" sz="2900" dirty="0" smtClean="0"/>
              <a:t>?</a:t>
            </a:r>
            <a:endParaRPr lang="en-US" sz="2900" dirty="0"/>
          </a:p>
          <a:p>
            <a:r>
              <a:rPr lang="en-US" sz="2900" dirty="0"/>
              <a:t>Does the environment support the freedom to make mistakes and not be “perfect”? </a:t>
            </a:r>
          </a:p>
          <a:p>
            <a:r>
              <a:rPr lang="en-US" sz="2900" dirty="0"/>
              <a:t>Is the environment </a:t>
            </a:r>
            <a:r>
              <a:rPr lang="en-US" sz="3400" b="1" i="1" dirty="0" smtClean="0"/>
              <a:t>Functional</a:t>
            </a:r>
            <a:r>
              <a:rPr lang="en-US" sz="2900" dirty="0" smtClean="0"/>
              <a:t>?</a:t>
            </a:r>
            <a:endParaRPr lang="en-US" sz="2900" dirty="0"/>
          </a:p>
          <a:p>
            <a:r>
              <a:rPr lang="en-US" sz="2900" dirty="0"/>
              <a:t>Does the environment meet the needs of those living there – or is more tailored to the ease and convenience of those working there?</a:t>
            </a:r>
          </a:p>
          <a:p>
            <a:endParaRPr lang="en-US" dirty="0"/>
          </a:p>
        </p:txBody>
      </p:sp>
    </p:spTree>
    <p:extLst>
      <p:ext uri="{BB962C8B-B14F-4D97-AF65-F5344CB8AC3E}">
        <p14:creationId xmlns:p14="http://schemas.microsoft.com/office/powerpoint/2010/main" val="298437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OBJECTIVES/TOPICS</a:t>
            </a:r>
            <a:endParaRPr lang="en-US" dirty="0"/>
          </a:p>
        </p:txBody>
      </p:sp>
      <p:sp>
        <p:nvSpPr>
          <p:cNvPr id="3" name="Content Placeholder 2"/>
          <p:cNvSpPr>
            <a:spLocks noGrp="1"/>
          </p:cNvSpPr>
          <p:nvPr>
            <p:ph idx="1"/>
          </p:nvPr>
        </p:nvSpPr>
        <p:spPr/>
        <p:txBody>
          <a:bodyPr/>
          <a:lstStyle/>
          <a:p>
            <a:r>
              <a:rPr lang="en-US" dirty="0"/>
              <a:t>Assisted Living versus Memory Care: how are the challenges similar and dissimilar for those that provide care for dementia and Alzheimer’s residents?</a:t>
            </a:r>
          </a:p>
          <a:p>
            <a:r>
              <a:rPr lang="en-US" dirty="0" smtClean="0"/>
              <a:t>How </a:t>
            </a:r>
            <a:r>
              <a:rPr lang="en-US" dirty="0"/>
              <a:t>do we communicate with those with Alzheimer’s?</a:t>
            </a:r>
          </a:p>
          <a:p>
            <a:r>
              <a:rPr lang="en-US" dirty="0" smtClean="0"/>
              <a:t>What are ways we can teach caregivers about what happens to the brain and body in people with dementia? </a:t>
            </a:r>
            <a:endParaRPr lang="en-US" dirty="0"/>
          </a:p>
          <a:p>
            <a:r>
              <a:rPr lang="en-US" dirty="0" smtClean="0"/>
              <a:t>What </a:t>
            </a:r>
            <a:r>
              <a:rPr lang="en-US" dirty="0"/>
              <a:t>are strategies to help caregivers deal with challenging dementia behaviors such as </a:t>
            </a:r>
            <a:r>
              <a:rPr lang="en-US" dirty="0" smtClean="0"/>
              <a:t>combativeness, agitation</a:t>
            </a:r>
            <a:r>
              <a:rPr lang="en-US" dirty="0"/>
              <a:t>, </a:t>
            </a:r>
            <a:r>
              <a:rPr lang="en-US" dirty="0" smtClean="0"/>
              <a:t>and exit seeking?</a:t>
            </a:r>
            <a:endParaRPr lang="en-US" dirty="0"/>
          </a:p>
          <a:p>
            <a:r>
              <a:rPr lang="en-US" dirty="0" smtClean="0"/>
              <a:t>What </a:t>
            </a:r>
            <a:r>
              <a:rPr lang="en-US" dirty="0"/>
              <a:t>are some useful tips to decrease dementia caregiver burnout? </a:t>
            </a:r>
          </a:p>
          <a:p>
            <a:r>
              <a:rPr lang="en-US" dirty="0" smtClean="0"/>
              <a:t>Ways to retain the dementia caregiver and decrease your turnover rate.</a:t>
            </a:r>
            <a:endParaRPr lang="en-US" dirty="0"/>
          </a:p>
        </p:txBody>
      </p:sp>
    </p:spTree>
    <p:extLst>
      <p:ext uri="{BB962C8B-B14F-4D97-AF65-F5344CB8AC3E}">
        <p14:creationId xmlns:p14="http://schemas.microsoft.com/office/powerpoint/2010/main" val="2461271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HELPFUL TIPS</a:t>
            </a:r>
            <a:endParaRPr lang="en-US" sz="4000" dirty="0">
              <a:solidFill>
                <a:schemeClr val="accent5">
                  <a:lumMod val="75000"/>
                </a:schemeClr>
              </a:solidFill>
            </a:endParaRPr>
          </a:p>
        </p:txBody>
      </p:sp>
      <p:sp>
        <p:nvSpPr>
          <p:cNvPr id="3" name="Content Placeholder 2"/>
          <p:cNvSpPr>
            <a:spLocks noGrp="1"/>
          </p:cNvSpPr>
          <p:nvPr>
            <p:ph idx="1"/>
          </p:nvPr>
        </p:nvSpPr>
        <p:spPr/>
        <p:txBody>
          <a:bodyPr/>
          <a:lstStyle/>
          <a:p>
            <a:pPr marL="0" indent="0">
              <a:buNone/>
            </a:pPr>
            <a:endParaRPr lang="en-US" sz="2400" dirty="0"/>
          </a:p>
          <a:p>
            <a:endParaRPr lang="en-US" sz="2400" dirty="0"/>
          </a:p>
          <a:p>
            <a:endParaRPr lang="en-US" dirty="0"/>
          </a:p>
        </p:txBody>
      </p:sp>
      <p:pic>
        <p:nvPicPr>
          <p:cNvPr id="7" name="Picture 6" descr="5 Tips for Talking to Someone With Alzheimer’s Diseas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9"/>
            <a:ext cx="8229600" cy="5068620"/>
          </a:xfrm>
          <a:prstGeom prst="rect">
            <a:avLst/>
          </a:prstGeom>
        </p:spPr>
      </p:pic>
    </p:spTree>
    <p:extLst>
      <p:ext uri="{BB962C8B-B14F-4D97-AF65-F5344CB8AC3E}">
        <p14:creationId xmlns:p14="http://schemas.microsoft.com/office/powerpoint/2010/main" val="95130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endParaRPr lang="en-US" dirty="0"/>
          </a:p>
        </p:txBody>
      </p:sp>
      <p:sp>
        <p:nvSpPr>
          <p:cNvPr id="3" name="Content Placeholder 2"/>
          <p:cNvSpPr>
            <a:spLocks noGrp="1"/>
          </p:cNvSpPr>
          <p:nvPr>
            <p:ph idx="1"/>
          </p:nvPr>
        </p:nvSpPr>
        <p:spPr/>
        <p:txBody>
          <a:bodyPr/>
          <a:lstStyle/>
          <a:p>
            <a:pPr marL="0" indent="0">
              <a:buNone/>
            </a:pPr>
            <a:r>
              <a:rPr lang="en-US" b="1" dirty="0" smtClean="0"/>
              <a:t>Shower time:</a:t>
            </a:r>
            <a:r>
              <a:rPr lang="en-US" dirty="0" smtClean="0"/>
              <a:t> Resident is approached by someone he/she doesn’t know. Caregiver pulls at resident’s arm and says it’s time to shower and starts to remove clothing. Resident becomes agitated and combative.</a:t>
            </a:r>
          </a:p>
          <a:p>
            <a:pPr marL="0" indent="0">
              <a:buNone/>
            </a:pPr>
            <a:endParaRPr lang="en-US" dirty="0"/>
          </a:p>
          <a:p>
            <a:pPr marL="0" indent="0">
              <a:buNone/>
            </a:pPr>
            <a:r>
              <a:rPr lang="en-US" sz="2400" b="1" dirty="0" smtClean="0"/>
              <a:t>Tips:</a:t>
            </a:r>
            <a:r>
              <a:rPr lang="en-US" sz="2400" dirty="0" smtClean="0"/>
              <a:t> </a:t>
            </a:r>
          </a:p>
          <a:p>
            <a:pPr>
              <a:buFont typeface="Arial" panose="020B0604020202020204" pitchFamily="34" charset="0"/>
              <a:buChar char="•"/>
            </a:pPr>
            <a:r>
              <a:rPr lang="en-US" dirty="0" smtClean="0"/>
              <a:t>Caregivers should take their time and remain calm. </a:t>
            </a:r>
          </a:p>
          <a:p>
            <a:pPr>
              <a:buFont typeface="Arial" panose="020B0604020202020204" pitchFamily="34" charset="0"/>
              <a:buChar char="•"/>
            </a:pPr>
            <a:r>
              <a:rPr lang="en-US" dirty="0" smtClean="0"/>
              <a:t>Communicate before approaching, explain in short sentences, establish a rapport and trust.</a:t>
            </a:r>
          </a:p>
          <a:p>
            <a:pPr>
              <a:buFont typeface="Arial" panose="020B0604020202020204" pitchFamily="34" charset="0"/>
              <a:buChar char="•"/>
            </a:pPr>
            <a:r>
              <a:rPr lang="en-US" dirty="0" smtClean="0"/>
              <a:t>Don’t argue. Offer something familiar for them to hold. </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marL="0" indent="0">
              <a:buNone/>
            </a:pPr>
            <a:endParaRPr lang="en-US" dirty="0"/>
          </a:p>
        </p:txBody>
      </p:sp>
      <p:pic>
        <p:nvPicPr>
          <p:cNvPr id="4" name="Picture 3" descr="Comment conjuguer distance professionnelle et relation 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220" y="4751461"/>
            <a:ext cx="3512321" cy="2042446"/>
          </a:xfrm>
          <a:prstGeom prst="rect">
            <a:avLst/>
          </a:prstGeom>
        </p:spPr>
      </p:pic>
    </p:spTree>
    <p:extLst>
      <p:ext uri="{BB962C8B-B14F-4D97-AF65-F5344CB8AC3E}">
        <p14:creationId xmlns:p14="http://schemas.microsoft.com/office/powerpoint/2010/main" val="1098693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Wandering and Exit Seeking Behavior</a:t>
            </a:r>
            <a:endParaRPr lang="en-US" dirty="0"/>
          </a:p>
        </p:txBody>
      </p:sp>
      <p:sp>
        <p:nvSpPr>
          <p:cNvPr id="3" name="Content Placeholder 2"/>
          <p:cNvSpPr>
            <a:spLocks noGrp="1"/>
          </p:cNvSpPr>
          <p:nvPr>
            <p:ph idx="1"/>
          </p:nvPr>
        </p:nvSpPr>
        <p:spPr/>
        <p:txBody>
          <a:bodyPr/>
          <a:lstStyle/>
          <a:p>
            <a:pPr marL="0" indent="0">
              <a:buNone/>
            </a:pPr>
            <a:r>
              <a:rPr lang="en-US" dirty="0" smtClean="0"/>
              <a:t>Who is at risk for wandering or exit seeking?</a:t>
            </a:r>
          </a:p>
          <a:p>
            <a:pPr marL="0" indent="0">
              <a:buNone/>
            </a:pPr>
            <a:endParaRPr lang="en-US" dirty="0"/>
          </a:p>
          <a:p>
            <a:pPr marL="0" indent="0">
              <a:buNone/>
            </a:pPr>
            <a:r>
              <a:rPr lang="en-US" dirty="0" smtClean="0"/>
              <a:t>The Alzheimer’s Association says “anyone </a:t>
            </a:r>
            <a:r>
              <a:rPr lang="en-US" dirty="0"/>
              <a:t>who has memory problems and is able to walk is at risk for wandering. Even in the early stages of dementia, a person can become disoriented or confused for a period of </a:t>
            </a:r>
            <a:r>
              <a:rPr lang="en-US" dirty="0" smtClean="0"/>
              <a:t>time”.</a:t>
            </a:r>
          </a:p>
          <a:p>
            <a:endParaRPr lang="en-US" dirty="0"/>
          </a:p>
          <a:p>
            <a:endParaRPr lang="en-US" dirty="0"/>
          </a:p>
          <a:p>
            <a:endParaRPr lang="en-US" dirty="0"/>
          </a:p>
        </p:txBody>
      </p:sp>
      <p:pic>
        <p:nvPicPr>
          <p:cNvPr id="6" name="Picture 5" descr="¿Qué es un DAC y en qué casos lo necesito? | Zococity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823" y="3727939"/>
            <a:ext cx="3824653" cy="2813538"/>
          </a:xfrm>
          <a:prstGeom prst="rect">
            <a:avLst/>
          </a:prstGeom>
        </p:spPr>
      </p:pic>
      <p:pic>
        <p:nvPicPr>
          <p:cNvPr id="5" name="Picture 4" descr="نقطة تحول في علاج مرض الزهايمر | البحا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16" y="3727939"/>
            <a:ext cx="3727938" cy="2813538"/>
          </a:xfrm>
          <a:prstGeom prst="rect">
            <a:avLst/>
          </a:prstGeom>
        </p:spPr>
      </p:pic>
    </p:spTree>
    <p:extLst>
      <p:ext uri="{BB962C8B-B14F-4D97-AF65-F5344CB8AC3E}">
        <p14:creationId xmlns:p14="http://schemas.microsoft.com/office/powerpoint/2010/main" val="2383942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Tips for Wandering from the </a:t>
            </a:r>
            <a:br>
              <a:rPr lang="en-US" sz="2800" dirty="0" smtClean="0"/>
            </a:br>
            <a:r>
              <a:rPr lang="en-US" sz="2800" dirty="0" smtClean="0"/>
              <a:t>Alzheimer’s Associations</a:t>
            </a:r>
            <a:endParaRPr lang="en-US" sz="2800" dirty="0"/>
          </a:p>
        </p:txBody>
      </p:sp>
      <p:sp>
        <p:nvSpPr>
          <p:cNvPr id="3" name="Content Placeholder 2"/>
          <p:cNvSpPr>
            <a:spLocks noGrp="1"/>
          </p:cNvSpPr>
          <p:nvPr>
            <p:ph idx="1"/>
          </p:nvPr>
        </p:nvSpPr>
        <p:spPr/>
        <p:txBody>
          <a:bodyPr>
            <a:normAutofit/>
          </a:bodyPr>
          <a:lstStyle/>
          <a:p>
            <a:r>
              <a:rPr lang="en-US" b="1" dirty="0"/>
              <a:t>Carry out daily activities.</a:t>
            </a:r>
            <a:r>
              <a:rPr lang="en-US" dirty="0"/>
              <a:t> Having a routine can provide structure</a:t>
            </a:r>
            <a:r>
              <a:rPr lang="en-US" dirty="0" smtClean="0"/>
              <a:t>.</a:t>
            </a:r>
            <a:endParaRPr lang="en-US" dirty="0"/>
          </a:p>
          <a:p>
            <a:r>
              <a:rPr lang="en-US" b="1" dirty="0"/>
              <a:t>Identify the most likely times of day that wandering may occur.</a:t>
            </a:r>
            <a:r>
              <a:rPr lang="en-US" dirty="0"/>
              <a:t> Plan </a:t>
            </a:r>
            <a:r>
              <a:rPr lang="en-US" dirty="0" smtClean="0"/>
              <a:t>programming during this time</a:t>
            </a:r>
            <a:r>
              <a:rPr lang="en-US" dirty="0"/>
              <a:t>. Activities and exercise can reduce anxiety, agitation and restlessness.</a:t>
            </a:r>
          </a:p>
          <a:p>
            <a:r>
              <a:rPr lang="en-US" b="1" dirty="0"/>
              <a:t>Reassure the person if he or she feels lost, abandoned or disoriented.</a:t>
            </a:r>
            <a:r>
              <a:rPr lang="en-US" dirty="0"/>
              <a:t> If the person with dementia wants to leave to "go home" or "go to work," use communication focused on exploration and validation. Refrain from correcting the person. For example, "We are staying here tonight. We are safe and I'll be with you. We can go home in the morning after a good night's rest."</a:t>
            </a:r>
          </a:p>
          <a:p>
            <a:r>
              <a:rPr lang="en-US" b="1" dirty="0"/>
              <a:t>Ensure all basic needs are met.</a:t>
            </a:r>
            <a:r>
              <a:rPr lang="en-US" dirty="0"/>
              <a:t> Has the person gone to the bathroom? Is he or she thirsty or hungry</a:t>
            </a:r>
            <a:r>
              <a:rPr lang="en-US" dirty="0" smtClean="0"/>
              <a:t>?</a:t>
            </a:r>
            <a:endParaRPr lang="en-US" dirty="0"/>
          </a:p>
          <a:p>
            <a:pPr marL="0" indent="0">
              <a:buNone/>
            </a:pPr>
            <a:endParaRPr lang="en-US" dirty="0"/>
          </a:p>
          <a:p>
            <a:endParaRPr lang="en-US" dirty="0"/>
          </a:p>
          <a:p>
            <a:pPr marL="0" indent="0">
              <a:buNone/>
            </a:pPr>
            <a:endParaRPr lang="en-US" dirty="0" smtClean="0"/>
          </a:p>
          <a:p>
            <a:endParaRPr lang="en-US" dirty="0"/>
          </a:p>
          <a:p>
            <a:endParaRPr lang="en-US" dirty="0"/>
          </a:p>
          <a:p>
            <a:endParaRPr lang="en-US" dirty="0"/>
          </a:p>
        </p:txBody>
      </p:sp>
      <p:pic>
        <p:nvPicPr>
          <p:cNvPr id="4" name="Picture 3" descr="Tips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93" y="5231423"/>
            <a:ext cx="8798414" cy="1503484"/>
          </a:xfrm>
          <a:prstGeom prst="rect">
            <a:avLst/>
          </a:prstGeom>
        </p:spPr>
      </p:pic>
    </p:spTree>
    <p:extLst>
      <p:ext uri="{BB962C8B-B14F-4D97-AF65-F5344CB8AC3E}">
        <p14:creationId xmlns:p14="http://schemas.microsoft.com/office/powerpoint/2010/main" val="3892135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p:txBody>
          <a:bodyPr/>
          <a:lstStyle/>
          <a:p>
            <a:pPr marL="0" indent="0">
              <a:buNone/>
            </a:pPr>
            <a:r>
              <a:rPr lang="en-US" dirty="0"/>
              <a:t>Even when you have the right caregivers, keeping them satisfied and motivated can </a:t>
            </a:r>
            <a:r>
              <a:rPr lang="en-US" dirty="0" smtClean="0"/>
              <a:t>be challenging. </a:t>
            </a:r>
          </a:p>
          <a:p>
            <a:pPr marL="0" indent="0">
              <a:buNone/>
            </a:pPr>
            <a:endParaRPr lang="en-US" dirty="0"/>
          </a:p>
          <a:p>
            <a:pPr marL="0" indent="0">
              <a:buNone/>
            </a:pPr>
            <a:endParaRPr lang="en-US" dirty="0" smtClean="0"/>
          </a:p>
          <a:p>
            <a:pPr marL="0" indent="0">
              <a:buNone/>
            </a:pPr>
            <a:endParaRPr lang="en-US" dirty="0"/>
          </a:p>
        </p:txBody>
      </p:sp>
      <p:pic>
        <p:nvPicPr>
          <p:cNvPr id="5" name="Picture 4" descr="Attitude; Definition, definition and factors influenc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23" y="2338754"/>
            <a:ext cx="6585439" cy="4141177"/>
          </a:xfrm>
          <a:prstGeom prst="rect">
            <a:avLst/>
          </a:prstGeom>
        </p:spPr>
      </p:pic>
    </p:spTree>
    <p:extLst>
      <p:ext uri="{BB962C8B-B14F-4D97-AF65-F5344CB8AC3E}">
        <p14:creationId xmlns:p14="http://schemas.microsoft.com/office/powerpoint/2010/main" val="933651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Motivate</a:t>
            </a:r>
            <a:endParaRPr lang="en-US" dirty="0"/>
          </a:p>
        </p:txBody>
      </p:sp>
      <p:sp>
        <p:nvSpPr>
          <p:cNvPr id="3" name="Content Placeholder 2"/>
          <p:cNvSpPr>
            <a:spLocks noGrp="1"/>
          </p:cNvSpPr>
          <p:nvPr>
            <p:ph idx="1"/>
          </p:nvPr>
        </p:nvSpPr>
        <p:spPr/>
        <p:txBody>
          <a:bodyPr/>
          <a:lstStyle/>
          <a:p>
            <a:r>
              <a:rPr lang="en-US" dirty="0" smtClean="0"/>
              <a:t>Recognition</a:t>
            </a:r>
          </a:p>
          <a:p>
            <a:r>
              <a:rPr lang="en-US" dirty="0" smtClean="0"/>
              <a:t>Reward</a:t>
            </a:r>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2479432"/>
            <a:ext cx="6076950" cy="4211514"/>
          </a:xfrm>
          <a:prstGeom prst="rect">
            <a:avLst/>
          </a:prstGeom>
        </p:spPr>
      </p:pic>
    </p:spTree>
    <p:extLst>
      <p:ext uri="{BB962C8B-B14F-4D97-AF65-F5344CB8AC3E}">
        <p14:creationId xmlns:p14="http://schemas.microsoft.com/office/powerpoint/2010/main" val="50337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Motivate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Competitive Wages</a:t>
            </a:r>
          </a:p>
          <a:p>
            <a:r>
              <a:rPr lang="en-US" dirty="0" smtClean="0"/>
              <a:t>Gift Cards</a:t>
            </a:r>
          </a:p>
          <a:p>
            <a:r>
              <a:rPr lang="en-US" dirty="0" smtClean="0"/>
              <a:t>Certificates</a:t>
            </a:r>
          </a:p>
          <a:p>
            <a:r>
              <a:rPr lang="en-US" dirty="0" smtClean="0"/>
              <a:t>Employee of the Month/Year Incentive</a:t>
            </a:r>
          </a:p>
          <a:p>
            <a:r>
              <a:rPr lang="en-US" dirty="0" smtClean="0"/>
              <a:t>Thank You Card/Email</a:t>
            </a:r>
          </a:p>
          <a:p>
            <a:r>
              <a:rPr lang="en-US" dirty="0" smtClean="0"/>
              <a:t>Providing Continuing Education</a:t>
            </a:r>
          </a:p>
          <a:p>
            <a:r>
              <a:rPr lang="en-US" dirty="0" smtClean="0"/>
              <a:t>Tuition Reimbursement</a:t>
            </a:r>
          </a:p>
          <a:p>
            <a:pPr marL="0" indent="0">
              <a:buNone/>
            </a:pPr>
            <a:endParaRPr lang="en-US" dirty="0"/>
          </a:p>
          <a:p>
            <a:endParaRPr lang="en-US" dirty="0"/>
          </a:p>
        </p:txBody>
      </p:sp>
      <p:pic>
        <p:nvPicPr>
          <p:cNvPr id="4" name="Picture 3" descr="A STUDY ON THE IMPACT OF EMPLOYEE REWARDS AND RECOGNI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84" y="4220308"/>
            <a:ext cx="3270739" cy="2294792"/>
          </a:xfrm>
          <a:prstGeom prst="rect">
            <a:avLst/>
          </a:prstGeom>
        </p:spPr>
      </p:pic>
      <p:pic>
        <p:nvPicPr>
          <p:cNvPr id="7" name="Picture 6" descr="Article: Why is Recognition the key to Retention? — Peop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222" y="1200150"/>
            <a:ext cx="2617177" cy="2000250"/>
          </a:xfrm>
          <a:prstGeom prst="rect">
            <a:avLst/>
          </a:prstGeom>
        </p:spPr>
      </p:pic>
      <p:pic>
        <p:nvPicPr>
          <p:cNvPr id="8" name="Picture 7" descr="Designed for Growth and Engagement: Fixing the Invisibl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707" y="3833446"/>
            <a:ext cx="4695093" cy="2681654"/>
          </a:xfrm>
          <a:prstGeom prst="rect">
            <a:avLst/>
          </a:prstGeom>
        </p:spPr>
      </p:pic>
    </p:spTree>
    <p:extLst>
      <p:ext uri="{BB962C8B-B14F-4D97-AF65-F5344CB8AC3E}">
        <p14:creationId xmlns:p14="http://schemas.microsoft.com/office/powerpoint/2010/main" val="3741271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Training Certificate</a:t>
            </a:r>
            <a:endParaRPr lang="en-US" dirty="0"/>
          </a:p>
        </p:txBody>
      </p:sp>
      <p:pic>
        <p:nvPicPr>
          <p:cNvPr id="4" name="Content Placeholder 3" descr="Superhero Archives - A Little Tips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778" y="1600200"/>
            <a:ext cx="7297614" cy="4525963"/>
          </a:xfrm>
          <a:prstGeom prst="rect">
            <a:avLst/>
          </a:prstGeom>
        </p:spPr>
      </p:pic>
    </p:spTree>
    <p:extLst>
      <p:ext uri="{BB962C8B-B14F-4D97-AF65-F5344CB8AC3E}">
        <p14:creationId xmlns:p14="http://schemas.microsoft.com/office/powerpoint/2010/main" val="3257982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742"/>
            <a:ext cx="8229600" cy="1143000"/>
          </a:xfrm>
        </p:spPr>
        <p:txBody>
          <a:bodyPr/>
          <a:lstStyle/>
          <a:p>
            <a:r>
              <a:rPr lang="en-US" b="1" dirty="0" smtClean="0">
                <a:solidFill>
                  <a:schemeClr val="tx2">
                    <a:lumMod val="90000"/>
                    <a:lumOff val="10000"/>
                  </a:schemeClr>
                </a:solidFill>
                <a:hlinkClick r:id="rId3"/>
              </a:rPr>
              <a:t>10 WAYS TO MOTIVATE EMPLOYEES</a:t>
            </a:r>
            <a:endParaRPr lang="en-US" b="1" dirty="0">
              <a:solidFill>
                <a:schemeClr val="tx2">
                  <a:lumMod val="90000"/>
                  <a:lumOff val="10000"/>
                </a:schemeClr>
              </a:solidFill>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https</a:t>
            </a:r>
            <a:r>
              <a:rPr lang="en-US" dirty="0"/>
              <a:t>://www.youtube.com/watch?v=_GiuysFb-iY</a:t>
            </a:r>
          </a:p>
        </p:txBody>
      </p:sp>
      <p:pic>
        <p:nvPicPr>
          <p:cNvPr id="4" name="_GiuysFb-iY"/>
          <p:cNvPicPr>
            <a:picLocks noRot="1" noChangeAspect="1"/>
          </p:cNvPicPr>
          <p:nvPr>
            <a:videoFile r:link="rId1"/>
          </p:nvPr>
        </p:nvPicPr>
        <p:blipFill>
          <a:blip r:embed="rId4"/>
          <a:stretch>
            <a:fillRect/>
          </a:stretch>
        </p:blipFill>
        <p:spPr>
          <a:xfrm>
            <a:off x="97621" y="1441385"/>
            <a:ext cx="8887417" cy="4999172"/>
          </a:xfrm>
          <a:prstGeom prst="rect">
            <a:avLst/>
          </a:prstGeom>
        </p:spPr>
      </p:pic>
    </p:spTree>
    <p:extLst>
      <p:ext uri="{BB962C8B-B14F-4D97-AF65-F5344CB8AC3E}">
        <p14:creationId xmlns:p14="http://schemas.microsoft.com/office/powerpoint/2010/main" val="1027485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1143000"/>
          </a:xfrm>
        </p:spPr>
        <p:txBody>
          <a:bodyPr>
            <a:normAutofit fontScale="90000"/>
          </a:bodyPr>
          <a:lstStyle/>
          <a:p>
            <a:r>
              <a:rPr lang="en-US" sz="5400" dirty="0" smtClean="0">
                <a:ln w="22225">
                  <a:solidFill>
                    <a:schemeClr val="accent2"/>
                  </a:solidFill>
                  <a:prstDash val="solid"/>
                </a:ln>
                <a:solidFill>
                  <a:schemeClr val="tx2">
                    <a:lumMod val="75000"/>
                    <a:lumOff val="25000"/>
                  </a:schemeClr>
                </a:solidFill>
                <a:latin typeface="+mj-lt"/>
              </a:rPr>
              <a:t>MOTIVATION+APPRECIATION=</a:t>
            </a:r>
            <a:br>
              <a:rPr lang="en-US" sz="5400" dirty="0" smtClean="0">
                <a:ln w="22225">
                  <a:solidFill>
                    <a:schemeClr val="accent2"/>
                  </a:solidFill>
                  <a:prstDash val="solid"/>
                </a:ln>
                <a:solidFill>
                  <a:schemeClr val="tx2">
                    <a:lumMod val="75000"/>
                    <a:lumOff val="25000"/>
                  </a:schemeClr>
                </a:solidFill>
                <a:latin typeface="+mj-lt"/>
              </a:rPr>
            </a:br>
            <a:r>
              <a:rPr lang="en-US" sz="5400" dirty="0" smtClean="0">
                <a:ln w="22225">
                  <a:solidFill>
                    <a:schemeClr val="accent2"/>
                  </a:solidFill>
                  <a:prstDash val="solid"/>
                </a:ln>
                <a:solidFill>
                  <a:schemeClr val="tx2">
                    <a:lumMod val="75000"/>
                    <a:lumOff val="25000"/>
                  </a:schemeClr>
                </a:solidFill>
                <a:latin typeface="+mj-lt"/>
              </a:rPr>
              <a:t>HAPPY CAREGIVERS</a:t>
            </a:r>
            <a:endParaRPr lang="en-US" sz="5400" dirty="0">
              <a:ln w="22225">
                <a:solidFill>
                  <a:schemeClr val="accent2"/>
                </a:solidFill>
                <a:prstDash val="solid"/>
              </a:ln>
              <a:solidFill>
                <a:schemeClr val="tx2">
                  <a:lumMod val="75000"/>
                  <a:lumOff val="25000"/>
                </a:schemeClr>
              </a:solidFill>
              <a:latin typeface="+mj-lt"/>
            </a:endParaRPr>
          </a:p>
        </p:txBody>
      </p:sp>
      <p:pic>
        <p:nvPicPr>
          <p:cNvPr id="6" name="Content Placeholder 5" descr="At The Feet Of The Shepherd: &lt;strong&gt;Happy&lt;/strong&gt; &lt;strong&gt;people&lt;/strong&gt; need Jesus to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1" y="2286000"/>
            <a:ext cx="6761746" cy="4054641"/>
          </a:xfrm>
        </p:spPr>
      </p:pic>
    </p:spTree>
    <p:extLst>
      <p:ext uri="{BB962C8B-B14F-4D97-AF65-F5344CB8AC3E}">
        <p14:creationId xmlns:p14="http://schemas.microsoft.com/office/powerpoint/2010/main" val="220123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Seniors living with Alzheimer’s/Dementia</a:t>
            </a:r>
            <a:endParaRPr lang="en-US" dirty="0"/>
          </a:p>
        </p:txBody>
      </p:sp>
      <p:sp>
        <p:nvSpPr>
          <p:cNvPr id="3" name="Content Placeholder 2"/>
          <p:cNvSpPr>
            <a:spLocks noGrp="1"/>
          </p:cNvSpPr>
          <p:nvPr>
            <p:ph idx="1"/>
          </p:nvPr>
        </p:nvSpPr>
        <p:spPr>
          <a:xfrm>
            <a:off x="254977" y="1600200"/>
            <a:ext cx="8431823" cy="4525963"/>
          </a:xfrm>
        </p:spPr>
        <p:txBody>
          <a:bodyPr>
            <a:normAutofit fontScale="92500" lnSpcReduction="10000"/>
          </a:bodyPr>
          <a:lstStyle/>
          <a:p>
            <a:r>
              <a:rPr lang="en-US" dirty="0"/>
              <a:t>The U.S. Census Bureau projects that by 2020, there will be a senior population of 56 million and by 2030, that number will balloon to 74 million seniors. </a:t>
            </a:r>
            <a:endParaRPr lang="en-US" dirty="0" smtClean="0"/>
          </a:p>
          <a:p>
            <a:pPr marL="0" indent="0">
              <a:buNone/>
            </a:pPr>
            <a:endParaRPr lang="en-US" dirty="0"/>
          </a:p>
          <a:p>
            <a:r>
              <a:rPr lang="en-US" dirty="0"/>
              <a:t>AD affects 5.5 million Americans age 65 and older today - 380,000 of those individuals are Texans. </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fontAlgn="base">
              <a:buNone/>
            </a:pPr>
            <a:endParaRPr lang="en-US" dirty="0" smtClean="0"/>
          </a:p>
          <a:p>
            <a:pPr marL="0" indent="0" fontAlgn="base">
              <a:buNone/>
            </a:pPr>
            <a:endParaRPr lang="en-US" dirty="0"/>
          </a:p>
          <a:p>
            <a:pPr marL="0" indent="0" fontAlgn="base">
              <a:buNone/>
            </a:pPr>
            <a:endParaRPr lang="en-US" dirty="0" smtClean="0"/>
          </a:p>
          <a:p>
            <a:pPr marL="0" indent="0" fontAlgn="base">
              <a:buNone/>
            </a:pPr>
            <a:r>
              <a:rPr lang="en-US" sz="1300" dirty="0" smtClean="0"/>
              <a:t>Source</a:t>
            </a:r>
            <a:r>
              <a:rPr lang="en-US" sz="1300" dirty="0"/>
              <a:t>: </a:t>
            </a:r>
            <a:r>
              <a:rPr lang="en-US" sz="1300" i="1" dirty="0"/>
              <a:t>Alzheimer’s Disease Facts and Figures </a:t>
            </a:r>
            <a:r>
              <a:rPr lang="en-US" sz="1300" i="1" dirty="0" smtClean="0"/>
              <a:t>2018</a:t>
            </a:r>
            <a:r>
              <a:rPr lang="en-US" sz="1300" dirty="0"/>
              <a:t> </a:t>
            </a:r>
            <a:r>
              <a:rPr lang="en-US" sz="1300" i="1" dirty="0" smtClean="0"/>
              <a:t>Last updated December </a:t>
            </a:r>
            <a:r>
              <a:rPr lang="en-US" sz="1300" i="1" dirty="0"/>
              <a:t>17, 2018</a:t>
            </a:r>
            <a:endParaRPr lang="en-US" sz="1300" dirty="0"/>
          </a:p>
        </p:txBody>
      </p:sp>
      <p:pic>
        <p:nvPicPr>
          <p:cNvPr id="4" name="Picture 3" descr="Happy people live longer :: Premula :: Press Manage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339" y="3420208"/>
            <a:ext cx="6488724" cy="2426677"/>
          </a:xfrm>
          <a:prstGeom prst="rect">
            <a:avLst/>
          </a:prstGeom>
        </p:spPr>
      </p:pic>
    </p:spTree>
    <p:extLst>
      <p:ext uri="{BB962C8B-B14F-4D97-AF65-F5344CB8AC3E}">
        <p14:creationId xmlns:p14="http://schemas.microsoft.com/office/powerpoint/2010/main" val="2978748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Testimony</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Caregiver</a:t>
            </a:r>
            <a:r>
              <a:rPr lang="en-US" b="1" dirty="0"/>
              <a:t>:</a:t>
            </a:r>
            <a:r>
              <a:rPr lang="en-US" b="1" dirty="0" smtClean="0"/>
              <a:t> Employee for 3 ½ years</a:t>
            </a:r>
            <a:r>
              <a:rPr lang="en-US" dirty="0" smtClean="0"/>
              <a:t>.</a:t>
            </a:r>
          </a:p>
          <a:p>
            <a:endParaRPr lang="en-US" dirty="0"/>
          </a:p>
          <a:p>
            <a:pPr marL="457200" indent="-457200">
              <a:buFont typeface="+mj-lt"/>
              <a:buAutoNum type="arabicPeriod"/>
            </a:pPr>
            <a:r>
              <a:rPr lang="en-US" b="1" dirty="0" smtClean="0"/>
              <a:t>Question:</a:t>
            </a:r>
            <a:r>
              <a:rPr lang="en-US" dirty="0" smtClean="0"/>
              <a:t> What brought you to Memory Care? </a:t>
            </a:r>
            <a:r>
              <a:rPr lang="en-US" b="1" dirty="0" smtClean="0"/>
              <a:t>Answer:</a:t>
            </a:r>
            <a:r>
              <a:rPr lang="en-US" dirty="0" smtClean="0"/>
              <a:t> “It takes a special person to Alzheimer’s care. It takes patience and I have that.”</a:t>
            </a:r>
          </a:p>
          <a:p>
            <a:pPr marL="457200" indent="-457200">
              <a:buFont typeface="+mj-lt"/>
              <a:buAutoNum type="arabicPeriod"/>
            </a:pPr>
            <a:r>
              <a:rPr lang="en-US" b="1" dirty="0"/>
              <a:t>Question: </a:t>
            </a:r>
            <a:r>
              <a:rPr lang="en-US" dirty="0"/>
              <a:t>When a resident </a:t>
            </a:r>
            <a:r>
              <a:rPr lang="en-US" dirty="0" smtClean="0"/>
              <a:t>becomes agitated when performing ADLs or wanders, what do you do? </a:t>
            </a:r>
            <a:r>
              <a:rPr lang="en-US" b="1" dirty="0"/>
              <a:t>Answer</a:t>
            </a:r>
            <a:r>
              <a:rPr lang="en-US" b="1" dirty="0" smtClean="0"/>
              <a:t>: </a:t>
            </a:r>
            <a:r>
              <a:rPr lang="en-US" dirty="0" smtClean="0"/>
              <a:t>“Approach means everything”! I redirect, talk calmly, walk away if agitated and come back later”.</a:t>
            </a:r>
            <a:endParaRPr lang="en-US" b="1" dirty="0" smtClean="0"/>
          </a:p>
          <a:p>
            <a:pPr marL="457200" indent="-457200">
              <a:buFont typeface="+mj-lt"/>
              <a:buAutoNum type="arabicPeriod"/>
            </a:pPr>
            <a:r>
              <a:rPr lang="en-US" b="1" dirty="0"/>
              <a:t>Question: </a:t>
            </a:r>
            <a:r>
              <a:rPr lang="en-US" dirty="0"/>
              <a:t>When a resident declines or die, how do you cope with the stress? </a:t>
            </a:r>
            <a:r>
              <a:rPr lang="en-US" b="1" dirty="0"/>
              <a:t>Answer</a:t>
            </a:r>
            <a:r>
              <a:rPr lang="en-US" b="1" dirty="0" smtClean="0"/>
              <a:t>: “</a:t>
            </a:r>
            <a:r>
              <a:rPr lang="en-US" dirty="0" smtClean="0"/>
              <a:t>The training provided helps a lot, we have training sessions on ways to cope</a:t>
            </a:r>
            <a:r>
              <a:rPr lang="en-US" b="1" dirty="0" smtClean="0"/>
              <a:t>”.</a:t>
            </a:r>
            <a:endParaRPr lang="en-US" b="1" dirty="0"/>
          </a:p>
          <a:p>
            <a:pPr marL="457200" indent="-457200">
              <a:buFont typeface="+mj-lt"/>
              <a:buAutoNum type="arabicPeriod"/>
            </a:pPr>
            <a:r>
              <a:rPr lang="en-US" b="1" dirty="0"/>
              <a:t>Question: </a:t>
            </a:r>
            <a:r>
              <a:rPr lang="en-US" dirty="0" smtClean="0"/>
              <a:t>What keeps you here? </a:t>
            </a:r>
            <a:r>
              <a:rPr lang="en-US" b="1" dirty="0"/>
              <a:t>Answer</a:t>
            </a:r>
            <a:r>
              <a:rPr lang="en-US" b="1" dirty="0" smtClean="0"/>
              <a:t>: “I </a:t>
            </a:r>
            <a:r>
              <a:rPr lang="en-US" dirty="0" smtClean="0"/>
              <a:t>have great managers, and we have a great team</a:t>
            </a:r>
            <a:r>
              <a:rPr lang="en-US" b="1" dirty="0" smtClean="0"/>
              <a:t>”.</a:t>
            </a:r>
          </a:p>
          <a:p>
            <a:pPr marL="457200" indent="-457200">
              <a:buFont typeface="+mj-lt"/>
              <a:buAutoNum type="arabicPeriod"/>
            </a:pPr>
            <a:r>
              <a:rPr lang="en-US" b="1" dirty="0"/>
              <a:t>Question: </a:t>
            </a:r>
            <a:r>
              <a:rPr lang="en-US" dirty="0" smtClean="0"/>
              <a:t>What makes your managers great, what makes your team great? </a:t>
            </a:r>
            <a:r>
              <a:rPr lang="en-US" b="1" dirty="0"/>
              <a:t>Answer</a:t>
            </a:r>
            <a:r>
              <a:rPr lang="en-US" b="1" dirty="0" smtClean="0"/>
              <a:t>: </a:t>
            </a:r>
            <a:r>
              <a:rPr lang="en-US" dirty="0" smtClean="0"/>
              <a:t>“My ED is fabulous, she is caring and understanding. She recognizes us by doing little things but means a lot. Lunches, snacks, parties, are always enjoyed. The nurse is caring and puts a lot in providing the proper training to all of us. Our team work together to get things accomplished”.</a:t>
            </a:r>
            <a:endParaRPr lang="en-US" b="1" dirty="0"/>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2192876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Director Testimony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800" b="1" dirty="0" smtClean="0"/>
              <a:t>Executive Director/Administrator</a:t>
            </a:r>
            <a:r>
              <a:rPr lang="en-US" sz="1800" b="1" dirty="0"/>
              <a:t>:</a:t>
            </a:r>
            <a:r>
              <a:rPr lang="en-US" sz="1800" b="1" dirty="0" smtClean="0"/>
              <a:t> Employee 4 ½ years</a:t>
            </a:r>
          </a:p>
          <a:p>
            <a:pPr marL="457200" indent="-457200">
              <a:buFont typeface="+mj-lt"/>
              <a:buAutoNum type="arabicPeriod"/>
            </a:pPr>
            <a:r>
              <a:rPr lang="en-US" b="1" dirty="0"/>
              <a:t>Question:</a:t>
            </a:r>
            <a:r>
              <a:rPr lang="en-US" dirty="0"/>
              <a:t> </a:t>
            </a:r>
            <a:r>
              <a:rPr lang="en-US" dirty="0" smtClean="0"/>
              <a:t>How long have you been an Administrator for Assisted Living? </a:t>
            </a:r>
            <a:r>
              <a:rPr lang="en-US" b="1" dirty="0"/>
              <a:t>Answer:</a:t>
            </a:r>
            <a:r>
              <a:rPr lang="en-US" dirty="0"/>
              <a:t> </a:t>
            </a:r>
            <a:r>
              <a:rPr lang="en-US" dirty="0" smtClean="0"/>
              <a:t>“</a:t>
            </a:r>
            <a:r>
              <a:rPr lang="en-US" dirty="0"/>
              <a:t>1</a:t>
            </a:r>
            <a:r>
              <a:rPr lang="en-US" dirty="0" smtClean="0"/>
              <a:t>5 plus years”.</a:t>
            </a:r>
            <a:endParaRPr lang="en-US" dirty="0"/>
          </a:p>
          <a:p>
            <a:pPr marL="457200" indent="-457200">
              <a:buFont typeface="+mj-lt"/>
              <a:buAutoNum type="arabicPeriod"/>
            </a:pPr>
            <a:r>
              <a:rPr lang="en-US" b="1" dirty="0" smtClean="0"/>
              <a:t>Question: </a:t>
            </a:r>
            <a:r>
              <a:rPr lang="en-US" dirty="0" smtClean="0"/>
              <a:t>You have the best turnover rate for caregivers in your area, what’s your secret?  </a:t>
            </a:r>
            <a:r>
              <a:rPr lang="en-US" b="1" dirty="0" smtClean="0"/>
              <a:t>Answer</a:t>
            </a:r>
            <a:r>
              <a:rPr lang="en-US" b="1" dirty="0"/>
              <a:t>: </a:t>
            </a:r>
            <a:r>
              <a:rPr lang="en-US" dirty="0" smtClean="0"/>
              <a:t>“I put myself in their shoes, lead by example”. “I also took CNA courses to learn the role of a caregiver and the skills, so I actually get on the floor and help out”. </a:t>
            </a:r>
            <a:endParaRPr lang="en-US" b="1" dirty="0"/>
          </a:p>
          <a:p>
            <a:pPr marL="457200" indent="-457200">
              <a:buFont typeface="+mj-lt"/>
              <a:buAutoNum type="arabicPeriod"/>
            </a:pPr>
            <a:r>
              <a:rPr lang="en-US" b="1" dirty="0"/>
              <a:t>Question</a:t>
            </a:r>
            <a:r>
              <a:rPr lang="en-US" b="1" dirty="0" smtClean="0"/>
              <a:t>: </a:t>
            </a:r>
            <a:r>
              <a:rPr lang="en-US" dirty="0" smtClean="0"/>
              <a:t>Are there any tips or advice that you would like to give to new managers or anyone that is struggling with caregiver turnover?</a:t>
            </a:r>
            <a:r>
              <a:rPr lang="en-US" b="1" dirty="0" smtClean="0"/>
              <a:t>  Answer: “</a:t>
            </a:r>
            <a:r>
              <a:rPr lang="en-US" dirty="0" smtClean="0"/>
              <a:t>Never think your above any of your caregivers. Try to ensure they have a work-life balance, remember their birthdays, give small tokens of appreciation, have an employee of the month program, get on the floor”. </a:t>
            </a:r>
          </a:p>
          <a:p>
            <a:pPr marL="0" indent="0">
              <a:buNone/>
            </a:pPr>
            <a:r>
              <a:rPr lang="en-US" dirty="0" smtClean="0"/>
              <a:t>Hire enough staff to decrease overtime and caregiver burnout. Always have PRN staff in the event your Full-time and Part-time staff call in. </a:t>
            </a:r>
            <a:endParaRPr lang="en-US" dirty="0"/>
          </a:p>
          <a:p>
            <a:endParaRPr lang="en-US" dirty="0" smtClean="0"/>
          </a:p>
          <a:p>
            <a:endParaRPr lang="en-US" dirty="0"/>
          </a:p>
        </p:txBody>
      </p:sp>
    </p:spTree>
    <p:extLst>
      <p:ext uri="{BB962C8B-B14F-4D97-AF65-F5344CB8AC3E}">
        <p14:creationId xmlns:p14="http://schemas.microsoft.com/office/powerpoint/2010/main" val="651225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6 &lt;strong&gt;Questions&lt;/strong&gt; to Ask Before Choosing an LMS - Capterra Blo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59340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br>
              <a:rPr lang="en-US" dirty="0" smtClean="0"/>
            </a:br>
            <a:r>
              <a:rPr lang="en-US" dirty="0" smtClean="0"/>
              <a:t>References:</a:t>
            </a:r>
            <a:endParaRPr lang="en-US" dirty="0"/>
          </a:p>
        </p:txBody>
      </p:sp>
      <p:sp>
        <p:nvSpPr>
          <p:cNvPr id="3" name="Content Placeholder 2"/>
          <p:cNvSpPr>
            <a:spLocks noGrp="1"/>
          </p:cNvSpPr>
          <p:nvPr>
            <p:ph idx="1"/>
          </p:nvPr>
        </p:nvSpPr>
        <p:spPr/>
        <p:txBody>
          <a:bodyPr>
            <a:normAutofit/>
          </a:bodyPr>
          <a:lstStyle/>
          <a:p>
            <a:endParaRPr lang="en-US" u="sng" dirty="0" smtClean="0"/>
          </a:p>
          <a:p>
            <a:r>
              <a:rPr lang="en-US" dirty="0">
                <a:hlinkClick r:id="rId2"/>
              </a:rPr>
              <a:t>https://www.alz.org/help-support/caregiving/stages-behaviors/agression-anger</a:t>
            </a:r>
            <a:endParaRPr lang="en-US" dirty="0"/>
          </a:p>
          <a:p>
            <a:r>
              <a:rPr lang="en-US" u="sng" dirty="0" smtClean="0">
                <a:hlinkClick r:id="rId3"/>
              </a:rPr>
              <a:t>https</a:t>
            </a:r>
            <a:r>
              <a:rPr lang="en-US" u="sng" dirty="0">
                <a:hlinkClick r:id="rId3"/>
              </a:rPr>
              <a:t>://www.crisisprevention.com/Blog/June-2017/Dementia-Training-for-CNAs-Memory-Care-Can-t-Happ</a:t>
            </a:r>
            <a:endParaRPr lang="en-US" dirty="0"/>
          </a:p>
          <a:p>
            <a:r>
              <a:rPr lang="en-US" u="sng" dirty="0" smtClean="0">
                <a:hlinkClick r:id="rId4"/>
              </a:rPr>
              <a:t>https</a:t>
            </a:r>
            <a:r>
              <a:rPr lang="en-US" u="sng" dirty="0">
                <a:hlinkClick r:id="rId4"/>
              </a:rPr>
              <a:t>://www.homecarepulse.com/articles/how-to-successfully-recruit-and-retain-caregivers/</a:t>
            </a:r>
            <a:endParaRPr lang="en-US" dirty="0"/>
          </a:p>
          <a:p>
            <a:r>
              <a:rPr lang="en-US" u="sng" dirty="0" smtClean="0">
                <a:hlinkClick r:id="rId5"/>
              </a:rPr>
              <a:t>https</a:t>
            </a:r>
            <a:r>
              <a:rPr lang="en-US" u="sng" dirty="0">
                <a:hlinkClick r:id="rId5"/>
              </a:rPr>
              <a:t>://hhs.texas.gov/doing-business-hhs/provider-portals/long-term-care-providers/nursing-facilities/quality-monitoring-program/evidence-based-best-practices/alzheimers-disease-dementia-care</a:t>
            </a:r>
            <a:endParaRPr lang="en-US" dirty="0"/>
          </a:p>
          <a:p>
            <a:r>
              <a:rPr lang="en-US" dirty="0">
                <a:hlinkClick r:id="rId6"/>
              </a:rPr>
              <a:t>https://teepasnow.com/resources/about-dementia</a:t>
            </a:r>
            <a:r>
              <a:rPr lang="en-US" dirty="0" smtClean="0">
                <a:hlinkClick r:id="rId6"/>
              </a:rPr>
              <a:t>/</a:t>
            </a:r>
            <a:endParaRPr lang="en-US" dirty="0" smtClean="0"/>
          </a:p>
          <a:p>
            <a:r>
              <a:rPr lang="en-US" u="sng" dirty="0">
                <a:hlinkClick r:id="rId7"/>
              </a:rPr>
              <a:t>https://www.verywellhealth.com/how-to-respond-to-combative-behavior-from-dementia-97987</a:t>
            </a:r>
            <a:endParaRPr lang="en-US" dirty="0"/>
          </a:p>
          <a:p>
            <a:endParaRPr lang="en-US" dirty="0"/>
          </a:p>
          <a:p>
            <a:endParaRPr lang="en-US" dirty="0"/>
          </a:p>
        </p:txBody>
      </p:sp>
    </p:spTree>
    <p:extLst>
      <p:ext uri="{BB962C8B-B14F-4D97-AF65-F5344CB8AC3E}">
        <p14:creationId xmlns:p14="http://schemas.microsoft.com/office/powerpoint/2010/main" val="952756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Turnover Rates</a:t>
            </a:r>
            <a:endParaRPr lang="en-US" dirty="0"/>
          </a:p>
        </p:txBody>
      </p:sp>
      <p:pic>
        <p:nvPicPr>
          <p:cNvPr id="1026" name="Picture 2" descr="https://dvw092dg1q91o5pr8vbkri4o-wpengine.netdna-ssl.com/wp-content/uploads/sites/3/2018/07/turnoverinassistedlivingm_136254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165" y="1600200"/>
            <a:ext cx="8607669" cy="503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104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Turnover Rates</a:t>
            </a:r>
            <a:endParaRPr lang="en-US" dirty="0"/>
          </a:p>
        </p:txBody>
      </p:sp>
      <p:sp>
        <p:nvSpPr>
          <p:cNvPr id="3" name="Content Placeholder 2"/>
          <p:cNvSpPr>
            <a:spLocks noGrp="1"/>
          </p:cNvSpPr>
          <p:nvPr>
            <p:ph idx="1"/>
          </p:nvPr>
        </p:nvSpPr>
        <p:spPr>
          <a:xfrm>
            <a:off x="325315" y="1402130"/>
            <a:ext cx="8229600" cy="4525963"/>
          </a:xfrm>
        </p:spPr>
        <p:txBody>
          <a:bodyPr>
            <a:normAutofit/>
          </a:bodyPr>
          <a:lstStyle/>
          <a:p>
            <a:pPr marL="0" indent="0">
              <a:buNone/>
            </a:pPr>
            <a:r>
              <a:rPr lang="en-US" b="1" dirty="0" smtClean="0"/>
              <a:t>The </a:t>
            </a:r>
            <a:r>
              <a:rPr lang="en-US" b="1" dirty="0"/>
              <a:t>Cost of Turnover in the Caregiving Industry</a:t>
            </a:r>
          </a:p>
          <a:p>
            <a:r>
              <a:rPr lang="en-US" dirty="0"/>
              <a:t>Labor gaps and high turnover rates are bottom line killers for any organization</a:t>
            </a:r>
            <a:r>
              <a:rPr lang="en-US" dirty="0" smtClean="0"/>
              <a:t>.</a:t>
            </a:r>
          </a:p>
          <a:p>
            <a:r>
              <a:rPr lang="en-US" dirty="0" smtClean="0"/>
              <a:t>Industry </a:t>
            </a:r>
            <a:r>
              <a:rPr lang="en-US" dirty="0"/>
              <a:t>analysts estimate that replacing one skilled employee can cost a facility </a:t>
            </a:r>
            <a:r>
              <a:rPr lang="en-US" u="sng" dirty="0"/>
              <a:t>$2500 or more in recruiting and training costs</a:t>
            </a:r>
            <a:r>
              <a:rPr lang="en-US" dirty="0"/>
              <a:t> which can be broken into segments such as the following:</a:t>
            </a:r>
          </a:p>
          <a:p>
            <a:r>
              <a:rPr lang="en-US" dirty="0"/>
              <a:t>Pre-departure disengagement</a:t>
            </a:r>
          </a:p>
          <a:p>
            <a:r>
              <a:rPr lang="en-US" dirty="0"/>
              <a:t>Recruiting to fill a position</a:t>
            </a:r>
          </a:p>
          <a:p>
            <a:r>
              <a:rPr lang="en-US" dirty="0"/>
              <a:t>Selection for new hire</a:t>
            </a:r>
          </a:p>
          <a:p>
            <a:r>
              <a:rPr lang="en-US" dirty="0"/>
              <a:t>Orientation and training</a:t>
            </a:r>
          </a:p>
          <a:p>
            <a:r>
              <a:rPr lang="en-US" dirty="0"/>
              <a:t>Productivity loss for all staff</a:t>
            </a:r>
          </a:p>
          <a:p>
            <a:pPr marL="0" indent="0">
              <a:buNone/>
            </a:pPr>
            <a:endParaRPr lang="en-US" dirty="0"/>
          </a:p>
        </p:txBody>
      </p:sp>
      <p:pic>
        <p:nvPicPr>
          <p:cNvPr id="4" name="Picture 3" descr="Mark Shuttlewor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872" y="3411417"/>
            <a:ext cx="4360985" cy="3314700"/>
          </a:xfrm>
          <a:prstGeom prst="rect">
            <a:avLst/>
          </a:prstGeom>
        </p:spPr>
      </p:pic>
    </p:spTree>
    <p:extLst>
      <p:ext uri="{BB962C8B-B14F-4D97-AF65-F5344CB8AC3E}">
        <p14:creationId xmlns:p14="http://schemas.microsoft.com/office/powerpoint/2010/main" val="315381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FACT or FICTION:</a:t>
            </a:r>
            <a:endParaRPr lang="en-US" sz="4400" dirty="0"/>
          </a:p>
        </p:txBody>
      </p:sp>
      <p:sp>
        <p:nvSpPr>
          <p:cNvPr id="3" name="Content Placeholder 2"/>
          <p:cNvSpPr>
            <a:spLocks noGrp="1"/>
          </p:cNvSpPr>
          <p:nvPr>
            <p:ph idx="1"/>
          </p:nvPr>
        </p:nvSpPr>
        <p:spPr/>
        <p:txBody>
          <a:bodyPr/>
          <a:lstStyle/>
          <a:p>
            <a:pPr marL="0" indent="0">
              <a:buNone/>
            </a:pPr>
            <a:r>
              <a:rPr lang="en-US" sz="3200" dirty="0" smtClean="0"/>
              <a:t>Anyone with senior living work experience is equipped to serve those with Alzheimer’s/dementia?</a:t>
            </a:r>
          </a:p>
          <a:p>
            <a:pPr marL="0" indent="0">
              <a:buNone/>
            </a:pPr>
            <a:endParaRPr lang="en-US" sz="3200" dirty="0"/>
          </a:p>
          <a:p>
            <a:pPr marL="0" indent="0">
              <a:buNone/>
            </a:pPr>
            <a:endParaRPr lang="en-US" sz="3200" dirty="0"/>
          </a:p>
        </p:txBody>
      </p:sp>
      <p:pic>
        <p:nvPicPr>
          <p:cNvPr id="4" name="7295bb61-97ce-4ff5-9281-90cb02af7438" descr="E8B7BE90-163A-4A0A-8E20-6C7961F161C2@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16" y="3516923"/>
            <a:ext cx="7825154" cy="3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93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t>
            </a:r>
            <a:endParaRPr lang="en-US" dirty="0"/>
          </a:p>
        </p:txBody>
      </p:sp>
      <p:sp>
        <p:nvSpPr>
          <p:cNvPr id="3" name="Content Placeholder 2"/>
          <p:cNvSpPr>
            <a:spLocks noGrp="1"/>
          </p:cNvSpPr>
          <p:nvPr>
            <p:ph idx="1"/>
          </p:nvPr>
        </p:nvSpPr>
        <p:spPr/>
        <p:txBody>
          <a:bodyPr>
            <a:normAutofit/>
          </a:bodyPr>
          <a:lstStyle/>
          <a:p>
            <a:r>
              <a:rPr lang="en-US" dirty="0"/>
              <a:t>Caring for individuals </a:t>
            </a:r>
            <a:r>
              <a:rPr lang="en-US" dirty="0" smtClean="0"/>
              <a:t>with Alzheimer’s/dementia </a:t>
            </a:r>
            <a:r>
              <a:rPr lang="en-US" dirty="0"/>
              <a:t>is </a:t>
            </a:r>
            <a:r>
              <a:rPr lang="en-US" dirty="0" smtClean="0"/>
              <a:t>complex and </a:t>
            </a:r>
            <a:r>
              <a:rPr lang="en-US" dirty="0"/>
              <a:t>challenging. They can be </a:t>
            </a:r>
            <a:r>
              <a:rPr lang="en-US" dirty="0" smtClean="0"/>
              <a:t>one of </a:t>
            </a:r>
            <a:r>
              <a:rPr lang="en-US" dirty="0"/>
              <a:t>the most difficult groups </a:t>
            </a:r>
            <a:r>
              <a:rPr lang="en-US" dirty="0" smtClean="0"/>
              <a:t>to serve.</a:t>
            </a:r>
          </a:p>
          <a:p>
            <a:r>
              <a:rPr lang="en-US" dirty="0"/>
              <a:t>I</a:t>
            </a:r>
            <a:r>
              <a:rPr lang="en-US" dirty="0" smtClean="0"/>
              <a:t>t </a:t>
            </a:r>
            <a:r>
              <a:rPr lang="en-US" dirty="0"/>
              <a:t>is essential </a:t>
            </a:r>
            <a:r>
              <a:rPr lang="en-US" dirty="0" smtClean="0"/>
              <a:t>to provide caregivers the tools and training they need to be successful in caring for those living with Alzheimer’s/dementia.</a:t>
            </a:r>
          </a:p>
          <a:p>
            <a:pPr marL="0" indent="0">
              <a:buNone/>
            </a:pPr>
            <a:endParaRPr lang="en-US" dirty="0" smtClean="0"/>
          </a:p>
          <a:p>
            <a:endParaRPr lang="en-US" dirty="0" smtClean="0"/>
          </a:p>
          <a:p>
            <a:pPr marL="0" indent="0">
              <a:buNone/>
            </a:pPr>
            <a:endParaRPr lang="en-US" dirty="0" smtClean="0"/>
          </a:p>
          <a:p>
            <a:pPr marL="0" indent="0">
              <a:buNone/>
            </a:pPr>
            <a:endParaRPr lang="en-US" dirty="0"/>
          </a:p>
        </p:txBody>
      </p:sp>
      <p:pic>
        <p:nvPicPr>
          <p:cNvPr id="4" name="Picture 3" descr="Activities of Daily Liv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390" y="3481753"/>
            <a:ext cx="6557601" cy="2826971"/>
          </a:xfrm>
          <a:prstGeom prst="rect">
            <a:avLst/>
          </a:prstGeom>
        </p:spPr>
      </p:pic>
    </p:spTree>
    <p:extLst>
      <p:ext uri="{BB962C8B-B14F-4D97-AF65-F5344CB8AC3E}">
        <p14:creationId xmlns:p14="http://schemas.microsoft.com/office/powerpoint/2010/main" val="1467273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00"/>
            <a:ext cx="9334500" cy="2590800"/>
          </a:xfrm>
        </p:spPr>
        <p:txBody>
          <a:bodyPr>
            <a:normAutofit fontScale="90000"/>
          </a:bodyPr>
          <a:lstStyle/>
          <a:p>
            <a:r>
              <a:rPr lang="en-US" sz="8800" dirty="0">
                <a:solidFill>
                  <a:schemeClr val="tx2">
                    <a:lumMod val="90000"/>
                    <a:lumOff val="10000"/>
                  </a:schemeClr>
                </a:solidFill>
                <a:latin typeface="Impact" panose="020B0806030902050204" pitchFamily="34" charset="0"/>
              </a:rPr>
              <a:t/>
            </a:r>
            <a:br>
              <a:rPr lang="en-US" sz="8800" dirty="0">
                <a:solidFill>
                  <a:schemeClr val="tx2">
                    <a:lumMod val="90000"/>
                    <a:lumOff val="10000"/>
                  </a:schemeClr>
                </a:solidFill>
                <a:latin typeface="Impact" panose="020B0806030902050204" pitchFamily="34" charset="0"/>
              </a:rPr>
            </a:br>
            <a:r>
              <a:rPr lang="en-US" sz="8800" dirty="0" smtClean="0">
                <a:solidFill>
                  <a:schemeClr val="tx2">
                    <a:lumMod val="90000"/>
                    <a:lumOff val="10000"/>
                  </a:schemeClr>
                </a:solidFill>
                <a:latin typeface="Impact" panose="020B0806030902050204" pitchFamily="34" charset="0"/>
              </a:rPr>
              <a:t>CAREGIVERS ARE</a:t>
            </a:r>
            <a:br>
              <a:rPr lang="en-US" sz="8800" dirty="0" smtClean="0">
                <a:solidFill>
                  <a:schemeClr val="tx2">
                    <a:lumMod val="90000"/>
                    <a:lumOff val="10000"/>
                  </a:schemeClr>
                </a:solidFill>
                <a:latin typeface="Impact" panose="020B0806030902050204" pitchFamily="34" charset="0"/>
              </a:rPr>
            </a:br>
            <a:r>
              <a:rPr lang="en-US" sz="8800" dirty="0" smtClean="0">
                <a:solidFill>
                  <a:schemeClr val="tx2">
                    <a:lumMod val="90000"/>
                    <a:lumOff val="10000"/>
                  </a:schemeClr>
                </a:solidFill>
                <a:latin typeface="Impact" panose="020B0806030902050204" pitchFamily="34" charset="0"/>
              </a:rPr>
              <a:t>THE HEART OF EVERY COMMUNITY</a:t>
            </a:r>
            <a:endParaRPr lang="en-US" sz="8800" dirty="0">
              <a:solidFill>
                <a:schemeClr val="tx2">
                  <a:lumMod val="90000"/>
                  <a:lumOff val="10000"/>
                </a:schemeClr>
              </a:solidFill>
              <a:latin typeface="Impact" panose="020B0806030902050204" pitchFamily="34" charset="0"/>
            </a:endParaRPr>
          </a:p>
        </p:txBody>
      </p:sp>
      <p:sp>
        <p:nvSpPr>
          <p:cNvPr id="3" name="Content Placeholder 2"/>
          <p:cNvSpPr>
            <a:spLocks noGrp="1"/>
          </p:cNvSpPr>
          <p:nvPr>
            <p:ph idx="1"/>
          </p:nvPr>
        </p:nvSpPr>
        <p:spPr>
          <a:xfrm>
            <a:off x="733927" y="2743200"/>
            <a:ext cx="8229600" cy="45259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endParaRPr lang="en-US" dirty="0"/>
          </a:p>
        </p:txBody>
      </p:sp>
      <p:pic>
        <p:nvPicPr>
          <p:cNvPr id="4" name="Picture 3" descr="At the &lt;strong&gt;Heart&lt;/strong&gt; of the Matter.. | A Journey Called Lif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968" y="3862137"/>
            <a:ext cx="5829301" cy="2767264"/>
          </a:xfrm>
          <a:prstGeom prst="rect">
            <a:avLst/>
          </a:prstGeom>
        </p:spPr>
      </p:pic>
    </p:spTree>
    <p:extLst>
      <p:ext uri="{BB962C8B-B14F-4D97-AF65-F5344CB8AC3E}">
        <p14:creationId xmlns:p14="http://schemas.microsoft.com/office/powerpoint/2010/main" val="138735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HHS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Texas </a:t>
            </a:r>
            <a:r>
              <a:rPr lang="en-US" b="1" dirty="0"/>
              <a:t>Health and Human Services licenses assisted living facilities based on residents' physical and mental ability to evacuate the facility in an emergency and whether nighttime attendance is necessary</a:t>
            </a:r>
            <a:r>
              <a:rPr lang="en-US" b="1" dirty="0" smtClean="0"/>
              <a:t>.</a:t>
            </a:r>
          </a:p>
          <a:p>
            <a:pPr marL="0" indent="0">
              <a:buNone/>
            </a:pPr>
            <a:endParaRPr lang="en-US" b="1" dirty="0"/>
          </a:p>
          <a:p>
            <a:r>
              <a:rPr lang="en-US" sz="1800" dirty="0"/>
              <a:t>A </a:t>
            </a:r>
            <a:r>
              <a:rPr lang="en-US" sz="1800" b="1" dirty="0"/>
              <a:t>Type A facility</a:t>
            </a:r>
            <a:r>
              <a:rPr lang="en-US" sz="1800" dirty="0"/>
              <a:t> cares for residents who do not require routine attendance during sleeping hours and are capable of following directions in an emergency.</a:t>
            </a:r>
          </a:p>
          <a:p>
            <a:r>
              <a:rPr lang="en-US" sz="2400" dirty="0"/>
              <a:t>A </a:t>
            </a:r>
            <a:r>
              <a:rPr lang="en-US" sz="2400" b="1" dirty="0"/>
              <a:t>Type B facility</a:t>
            </a:r>
            <a:r>
              <a:rPr lang="en-US" sz="2400" dirty="0"/>
              <a:t> is for residents who require staff assistance to evacuate, are not capable of following directions in an emergency and require nighttime </a:t>
            </a:r>
            <a:r>
              <a:rPr lang="en-US" sz="2400" dirty="0" smtClean="0"/>
              <a:t>attendance</a:t>
            </a:r>
            <a:r>
              <a:rPr lang="en-US" sz="2400" dirty="0"/>
              <a:t> </a:t>
            </a:r>
            <a:r>
              <a:rPr lang="en-US" sz="2400" dirty="0" smtClean="0"/>
              <a:t>(may be an Assisted Living with Alzheimer’s certification).</a:t>
            </a:r>
          </a:p>
          <a:p>
            <a:endParaRPr lang="en-US" dirty="0"/>
          </a:p>
          <a:p>
            <a:pPr marL="0" indent="0">
              <a:buNone/>
            </a:pPr>
            <a:r>
              <a:rPr lang="en-US" sz="1700" b="1" dirty="0"/>
              <a:t>Assisted living facilities are regulated under Health and Safety Code, Chapter 247 and Texas Administrative Code(TAC), Title 40, Part I, Chapter 92.</a:t>
            </a:r>
          </a:p>
        </p:txBody>
      </p:sp>
    </p:spTree>
    <p:extLst>
      <p:ext uri="{BB962C8B-B14F-4D97-AF65-F5344CB8AC3E}">
        <p14:creationId xmlns:p14="http://schemas.microsoft.com/office/powerpoint/2010/main" val="181883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tumn Leaves">
      <a:dk1>
        <a:srgbClr val="271F1E"/>
      </a:dk1>
      <a:lt1>
        <a:sysClr val="window" lastClr="FFFFFF"/>
      </a:lt1>
      <a:dk2>
        <a:srgbClr val="471943"/>
      </a:dk2>
      <a:lt2>
        <a:srgbClr val="CFB98A"/>
      </a:lt2>
      <a:accent1>
        <a:srgbClr val="93872F"/>
      </a:accent1>
      <a:accent2>
        <a:srgbClr val="481A15"/>
      </a:accent2>
      <a:accent3>
        <a:srgbClr val="C8B2B7"/>
      </a:accent3>
      <a:accent4>
        <a:srgbClr val="A37D48"/>
      </a:accent4>
      <a:accent5>
        <a:srgbClr val="9B528C"/>
      </a:accent5>
      <a:accent6>
        <a:srgbClr val="DC582C"/>
      </a:accent6>
      <a:hlink>
        <a:srgbClr val="9B528C"/>
      </a:hlink>
      <a:folHlink>
        <a:srgbClr val="47194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2889</TotalTime>
  <Words>1271</Words>
  <Application>Microsoft Office PowerPoint</Application>
  <PresentationFormat>On-screen Show (4:3)</PresentationFormat>
  <Paragraphs>223</Paragraphs>
  <Slides>33</Slides>
  <Notes>7</Notes>
  <HiddenSlides>0</HiddenSlides>
  <MMClips>1</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33</vt:i4>
      </vt:variant>
      <vt:variant>
        <vt:lpstr>Custom Shows</vt:lpstr>
      </vt:variant>
      <vt:variant>
        <vt:i4>1</vt:i4>
      </vt:variant>
    </vt:vector>
  </HeadingPairs>
  <TitlesOfParts>
    <vt:vector size="40" baseType="lpstr">
      <vt:lpstr>Arial</vt:lpstr>
      <vt:lpstr>Calibri</vt:lpstr>
      <vt:lpstr>Impact</vt:lpstr>
      <vt:lpstr>Rockwell</vt:lpstr>
      <vt:lpstr>Trebuchet MS</vt:lpstr>
      <vt:lpstr>Office Theme</vt:lpstr>
      <vt:lpstr>PowerPoint Presentation</vt:lpstr>
      <vt:lpstr>OBJECTIVES/TOPICS</vt:lpstr>
      <vt:lpstr>Seniors living with Alzheimer’s/Dementia</vt:lpstr>
      <vt:lpstr>Caregiver Turnover Rates</vt:lpstr>
      <vt:lpstr>Cost of Turnover Rates</vt:lpstr>
      <vt:lpstr>FACT or FICTION:</vt:lpstr>
      <vt:lpstr>FICTION</vt:lpstr>
      <vt:lpstr> CAREGIVERS ARE THE HEART OF EVERY COMMUNITY</vt:lpstr>
      <vt:lpstr>TEXAS HHS</vt:lpstr>
      <vt:lpstr> Texas Training Requirement for Type B Assisted Living Facility with a Dementia Unit or  Free Standing Memory Care</vt:lpstr>
      <vt:lpstr>Resources for Training</vt:lpstr>
      <vt:lpstr>Training Collaboration </vt:lpstr>
      <vt:lpstr>Improving your hands on Team Approach</vt:lpstr>
      <vt:lpstr>Management Involvement in Training</vt:lpstr>
      <vt:lpstr>Mentoring Program</vt:lpstr>
      <vt:lpstr>Alzheimer’s/Dementia</vt:lpstr>
      <vt:lpstr>Challenging/Combativeness Behavior</vt:lpstr>
      <vt:lpstr> Causes of Challenging/Combative Behavior</vt:lpstr>
      <vt:lpstr>Positive Approach to Care (PAC) Teepa Snow Tips</vt:lpstr>
      <vt:lpstr>HELPFUL TIPS</vt:lpstr>
      <vt:lpstr>SCENARIO </vt:lpstr>
      <vt:lpstr>Wandering and Exit Seeking Behavior</vt:lpstr>
      <vt:lpstr>Tips for Wandering from the  Alzheimer’s Associations</vt:lpstr>
      <vt:lpstr>RETENTION</vt:lpstr>
      <vt:lpstr>Ways to Motivate</vt:lpstr>
      <vt:lpstr>Ways to Motivate Cont’</vt:lpstr>
      <vt:lpstr>Caregiver Training Certificate</vt:lpstr>
      <vt:lpstr>10 WAYS TO MOTIVATE EMPLOYEES</vt:lpstr>
      <vt:lpstr>MOTIVATION+APPRECIATION= HAPPY CAREGIVERS</vt:lpstr>
      <vt:lpstr>Caregiver Testimony</vt:lpstr>
      <vt:lpstr>Executive Director Testimony</vt:lpstr>
      <vt:lpstr>Questions</vt:lpstr>
      <vt:lpstr>  References:</vt:lpstr>
      <vt:lpstr>Custom Show 1</vt:lpstr>
    </vt:vector>
  </TitlesOfParts>
  <Company>Lasalle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Van Curen</dc:creator>
  <cp:lastModifiedBy>Schekesia Meadough, BSN, RN, CDP</cp:lastModifiedBy>
  <cp:revision>179</cp:revision>
  <cp:lastPrinted>2014-06-10T13:59:09Z</cp:lastPrinted>
  <dcterms:created xsi:type="dcterms:W3CDTF">2014-02-07T18:59:12Z</dcterms:created>
  <dcterms:modified xsi:type="dcterms:W3CDTF">2019-04-06T00:53:31Z</dcterms:modified>
</cp:coreProperties>
</file>