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EPb2QHMFjg7W"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2" r:id="rId1"/>
  </p:sldMasterIdLst>
  <p:notesMasterIdLst>
    <p:notesMasterId r:id="rId57"/>
  </p:notesMasterIdLst>
  <p:sldIdLst>
    <p:sldId id="256" r:id="rId2"/>
    <p:sldId id="344" r:id="rId3"/>
    <p:sldId id="329" r:id="rId4"/>
    <p:sldId id="326" r:id="rId5"/>
    <p:sldId id="330" r:id="rId6"/>
    <p:sldId id="334" r:id="rId7"/>
    <p:sldId id="332" r:id="rId8"/>
    <p:sldId id="331" r:id="rId9"/>
    <p:sldId id="335" r:id="rId10"/>
    <p:sldId id="345" r:id="rId11"/>
    <p:sldId id="279" r:id="rId12"/>
    <p:sldId id="259" r:id="rId13"/>
    <p:sldId id="338" r:id="rId14"/>
    <p:sldId id="340" r:id="rId15"/>
    <p:sldId id="313" r:id="rId16"/>
    <p:sldId id="321" r:id="rId17"/>
    <p:sldId id="319" r:id="rId18"/>
    <p:sldId id="322" r:id="rId19"/>
    <p:sldId id="359" r:id="rId20"/>
    <p:sldId id="360" r:id="rId21"/>
    <p:sldId id="363" r:id="rId22"/>
    <p:sldId id="263" r:id="rId23"/>
    <p:sldId id="328" r:id="rId24"/>
    <p:sldId id="358" r:id="rId25"/>
    <p:sldId id="362" r:id="rId26"/>
    <p:sldId id="314" r:id="rId27"/>
    <p:sldId id="353" r:id="rId28"/>
    <p:sldId id="354" r:id="rId29"/>
    <p:sldId id="355" r:id="rId30"/>
    <p:sldId id="315" r:id="rId31"/>
    <p:sldId id="333" r:id="rId32"/>
    <p:sldId id="347" r:id="rId33"/>
    <p:sldId id="348" r:id="rId34"/>
    <p:sldId id="349" r:id="rId35"/>
    <p:sldId id="352" r:id="rId36"/>
    <p:sldId id="351" r:id="rId37"/>
    <p:sldId id="337" r:id="rId38"/>
    <p:sldId id="350" r:id="rId39"/>
    <p:sldId id="304" r:id="rId40"/>
    <p:sldId id="272" r:id="rId41"/>
    <p:sldId id="357" r:id="rId42"/>
    <p:sldId id="287" r:id="rId43"/>
    <p:sldId id="288" r:id="rId44"/>
    <p:sldId id="303" r:id="rId45"/>
    <p:sldId id="306" r:id="rId46"/>
    <p:sldId id="307" r:id="rId47"/>
    <p:sldId id="309" r:id="rId48"/>
    <p:sldId id="343" r:id="rId49"/>
    <p:sldId id="268" r:id="rId50"/>
    <p:sldId id="269" r:id="rId51"/>
    <p:sldId id="280" r:id="rId52"/>
    <p:sldId id="346" r:id="rId53"/>
    <p:sldId id="274" r:id="rId54"/>
    <p:sldId id="273" r:id="rId55"/>
    <p:sldId id="27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Martinez" initials="DM" lastIdx="0" clrIdx="0">
    <p:extLst>
      <p:ext uri="{19B8F6BF-5375-455C-9EA6-DF929625EA0E}">
        <p15:presenceInfo xmlns:p15="http://schemas.microsoft.com/office/powerpoint/2012/main" userId="6cefd0fda91b31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D918-C5BD-4530-BC69-15FA99CD6A1C}"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62119-4390-467D-8D2C-19464DA3F2D3}" type="slidenum">
              <a:rPr lang="en-US" smtClean="0"/>
              <a:t>‹#›</a:t>
            </a:fld>
            <a:endParaRPr lang="en-US"/>
          </a:p>
        </p:txBody>
      </p:sp>
    </p:spTree>
    <p:extLst>
      <p:ext uri="{BB962C8B-B14F-4D97-AF65-F5344CB8AC3E}">
        <p14:creationId xmlns:p14="http://schemas.microsoft.com/office/powerpoint/2010/main" val="118971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a:ea typeface="ＭＳ Ｐゴシック" charset="-128"/>
            </a:endParaRPr>
          </a:p>
        </p:txBody>
      </p:sp>
      <p:sp>
        <p:nvSpPr>
          <p:cNvPr id="58371" name="Slide Number Placeholder 3"/>
          <p:cNvSpPr>
            <a:spLocks noGrp="1"/>
          </p:cNvSpPr>
          <p:nvPr>
            <p:ph type="sldNum" sz="quarter" idx="5"/>
          </p:nvPr>
        </p:nvSpPr>
        <p:spPr>
          <a:noFill/>
        </p:spPr>
        <p:txBody>
          <a:bodyPr/>
          <a:lstStyle/>
          <a:p>
            <a:fld id="{39BE097D-75D1-4F17-9B97-4F23C56DE3D3}" type="slidenum">
              <a:rPr lang="en-US" smtClean="0">
                <a:ea typeface="ＭＳ Ｐゴシック" charset="-128"/>
              </a:rPr>
              <a:pPr/>
              <a:t>49</a:t>
            </a:fld>
            <a:endParaRPr lang="en-US" dirty="0">
              <a:ea typeface="ＭＳ Ｐゴシック" charset="-128"/>
            </a:endParaRPr>
          </a:p>
        </p:txBody>
      </p:sp>
    </p:spTree>
    <p:extLst>
      <p:ext uri="{BB962C8B-B14F-4D97-AF65-F5344CB8AC3E}">
        <p14:creationId xmlns:p14="http://schemas.microsoft.com/office/powerpoint/2010/main" val="418142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a:ea typeface="ＭＳ Ｐゴシック" charset="-128"/>
            </a:endParaRPr>
          </a:p>
        </p:txBody>
      </p:sp>
      <p:sp>
        <p:nvSpPr>
          <p:cNvPr id="58371" name="Slide Number Placeholder 3"/>
          <p:cNvSpPr>
            <a:spLocks noGrp="1"/>
          </p:cNvSpPr>
          <p:nvPr>
            <p:ph type="sldNum" sz="quarter" idx="5"/>
          </p:nvPr>
        </p:nvSpPr>
        <p:spPr>
          <a:noFill/>
        </p:spPr>
        <p:txBody>
          <a:bodyPr/>
          <a:lstStyle/>
          <a:p>
            <a:fld id="{39BE097D-75D1-4F17-9B97-4F23C56DE3D3}" type="slidenum">
              <a:rPr lang="en-US" smtClean="0">
                <a:ea typeface="ＭＳ Ｐゴシック" charset="-128"/>
              </a:rPr>
              <a:pPr/>
              <a:t>50</a:t>
            </a:fld>
            <a:endParaRPr lang="en-US" dirty="0">
              <a:ea typeface="ＭＳ Ｐゴシック" charset="-128"/>
            </a:endParaRPr>
          </a:p>
        </p:txBody>
      </p:sp>
    </p:spTree>
    <p:extLst>
      <p:ext uri="{BB962C8B-B14F-4D97-AF65-F5344CB8AC3E}">
        <p14:creationId xmlns:p14="http://schemas.microsoft.com/office/powerpoint/2010/main" val="39712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a:ea typeface="ＭＳ Ｐゴシック" charset="-128"/>
            </a:endParaRPr>
          </a:p>
        </p:txBody>
      </p:sp>
      <p:sp>
        <p:nvSpPr>
          <p:cNvPr id="58371" name="Slide Number Placeholder 3"/>
          <p:cNvSpPr>
            <a:spLocks noGrp="1"/>
          </p:cNvSpPr>
          <p:nvPr>
            <p:ph type="sldNum" sz="quarter" idx="5"/>
          </p:nvPr>
        </p:nvSpPr>
        <p:spPr>
          <a:noFill/>
        </p:spPr>
        <p:txBody>
          <a:bodyPr/>
          <a:lstStyle/>
          <a:p>
            <a:fld id="{39BE097D-75D1-4F17-9B97-4F23C56DE3D3}" type="slidenum">
              <a:rPr lang="en-US" smtClean="0">
                <a:ea typeface="ＭＳ Ｐゴシック" charset="-128"/>
              </a:rPr>
              <a:pPr/>
              <a:t>51</a:t>
            </a:fld>
            <a:endParaRPr lang="en-US" dirty="0">
              <a:ea typeface="ＭＳ Ｐゴシック" charset="-128"/>
            </a:endParaRPr>
          </a:p>
        </p:txBody>
      </p:sp>
    </p:spTree>
    <p:extLst>
      <p:ext uri="{BB962C8B-B14F-4D97-AF65-F5344CB8AC3E}">
        <p14:creationId xmlns:p14="http://schemas.microsoft.com/office/powerpoint/2010/main" val="309823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dirty="0">
              <a:ea typeface="ＭＳ Ｐゴシック" charset="-128"/>
            </a:endParaRPr>
          </a:p>
        </p:txBody>
      </p:sp>
      <p:sp>
        <p:nvSpPr>
          <p:cNvPr id="58371" name="Slide Number Placeholder 3"/>
          <p:cNvSpPr>
            <a:spLocks noGrp="1"/>
          </p:cNvSpPr>
          <p:nvPr>
            <p:ph type="sldNum" sz="quarter" idx="5"/>
          </p:nvPr>
        </p:nvSpPr>
        <p:spPr>
          <a:noFill/>
        </p:spPr>
        <p:txBody>
          <a:bodyPr/>
          <a:lstStyle/>
          <a:p>
            <a:fld id="{39BE097D-75D1-4F17-9B97-4F23C56DE3D3}" type="slidenum">
              <a:rPr lang="en-US" smtClean="0">
                <a:ea typeface="ＭＳ Ｐゴシック" charset="-128"/>
              </a:rPr>
              <a:pPr/>
              <a:t>52</a:t>
            </a:fld>
            <a:endParaRPr lang="en-US" dirty="0">
              <a:ea typeface="ＭＳ Ｐゴシック" charset="-128"/>
            </a:endParaRPr>
          </a:p>
        </p:txBody>
      </p:sp>
    </p:spTree>
    <p:extLst>
      <p:ext uri="{BB962C8B-B14F-4D97-AF65-F5344CB8AC3E}">
        <p14:creationId xmlns:p14="http://schemas.microsoft.com/office/powerpoint/2010/main" val="359622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5586B75A-687E-405C-8A0B-8D00578BA2C3}" type="datetimeFigureOut">
              <a:rPr lang="en-US" smtClean="0"/>
              <a:pPr/>
              <a:t>4/18/2018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49896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01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574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949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263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546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11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758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4/18/2018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263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248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2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5586B75A-687E-405C-8A0B-8D00578BA2C3}" type="datetimeFigureOut">
              <a:rPr lang="en-US" smtClean="0"/>
              <a:pPr/>
              <a:t>4/18/2018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235163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mplydesigning.net/superhero-party-free-printables/www.simplydesigning.net"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geekclubbooks.com/andyz-fa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20.jpg&amp;ehk=EPb2QHMFjg7W"/><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gavertarm2bambidextrous.blogspot.com/2011/04/i-am-superhero.html" TargetMode="External"/><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implydesigning.net/superhero-party-free-printables/www.simplydesigning.ne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simplydesigning.net/superhero-party-free-printab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558" y="2864740"/>
            <a:ext cx="11579442" cy="2233733"/>
          </a:xfrm>
        </p:spPr>
        <p:txBody>
          <a:bodyPr>
            <a:normAutofit/>
          </a:bodyPr>
          <a:lstStyle/>
          <a:p>
            <a:r>
              <a:rPr lang="en-US" sz="6600" dirty="0"/>
              <a:t>Advocacy Update</a:t>
            </a:r>
            <a:br>
              <a:rPr lang="en-US" sz="6600" dirty="0"/>
            </a:br>
            <a:r>
              <a:rPr lang="en-US" sz="3100" dirty="0"/>
              <a:t>Jaime Capelo, Capelo Law Firm</a:t>
            </a:r>
            <a:br>
              <a:rPr lang="en-US" sz="3100" dirty="0"/>
            </a:br>
            <a:r>
              <a:rPr lang="en-US" sz="3100" dirty="0"/>
              <a:t>Diana Martinez, Texas Assisted Living Association</a:t>
            </a:r>
          </a:p>
        </p:txBody>
      </p:sp>
      <p:sp>
        <p:nvSpPr>
          <p:cNvPr id="3" name="Subtitle 2"/>
          <p:cNvSpPr>
            <a:spLocks noGrp="1"/>
          </p:cNvSpPr>
          <p:nvPr>
            <p:ph type="subTitle" idx="1"/>
          </p:nvPr>
        </p:nvSpPr>
        <p:spPr>
          <a:xfrm>
            <a:off x="667512" y="5291090"/>
            <a:ext cx="9228201" cy="834501"/>
          </a:xfrm>
        </p:spPr>
        <p:txBody>
          <a:bodyPr>
            <a:normAutofit/>
          </a:bodyPr>
          <a:lstStyle/>
          <a:p>
            <a:r>
              <a:rPr lang="en-US" sz="4400" dirty="0">
                <a:solidFill>
                  <a:schemeClr val="tx1"/>
                </a:solidFill>
              </a:rPr>
              <a:t>April 18,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073" y="319124"/>
            <a:ext cx="4540049" cy="2992112"/>
          </a:xfrm>
          <a:prstGeom prst="rect">
            <a:avLst/>
          </a:prstGeom>
        </p:spPr>
      </p:pic>
    </p:spTree>
    <p:extLst>
      <p:ext uri="{BB962C8B-B14F-4D97-AF65-F5344CB8AC3E}">
        <p14:creationId xmlns:p14="http://schemas.microsoft.com/office/powerpoint/2010/main" val="200406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0926-FE80-46F8-B19E-53357A259689}"/>
              </a:ext>
            </a:extLst>
          </p:cNvPr>
          <p:cNvSpPr>
            <a:spLocks noGrp="1"/>
          </p:cNvSpPr>
          <p:nvPr>
            <p:ph type="ctrTitle"/>
          </p:nvPr>
        </p:nvSpPr>
        <p:spPr>
          <a:xfrm>
            <a:off x="1261872" y="758952"/>
            <a:ext cx="9857884" cy="4727448"/>
          </a:xfrm>
        </p:spPr>
        <p:txBody>
          <a:bodyPr/>
          <a:lstStyle/>
          <a:p>
            <a:r>
              <a:rPr lang="en-US" dirty="0"/>
              <a:t>TALA’s Legislators of the Year</a:t>
            </a:r>
          </a:p>
        </p:txBody>
      </p:sp>
      <p:pic>
        <p:nvPicPr>
          <p:cNvPr id="8" name="Picture 7">
            <a:extLst>
              <a:ext uri="{FF2B5EF4-FFF2-40B4-BE49-F238E27FC236}">
                <a16:creationId xmlns:a16="http://schemas.microsoft.com/office/drawing/2014/main" id="{42F83FDF-AC05-4177-9821-659FF325F1F8}"/>
              </a:ext>
            </a:extLst>
          </p:cNvPr>
          <p:cNvPicPr>
            <a:picLocks noChangeAspect="1"/>
          </p:cNvPicPr>
          <p:nvPr/>
        </p:nvPicPr>
        <p:blipFill>
          <a:blip r:embed="rId2"/>
          <a:stretch>
            <a:fillRect/>
          </a:stretch>
        </p:blipFill>
        <p:spPr>
          <a:xfrm>
            <a:off x="6601751" y="971223"/>
            <a:ext cx="4328377" cy="1452157"/>
          </a:xfrm>
          <a:prstGeom prst="rect">
            <a:avLst/>
          </a:prstGeom>
        </p:spPr>
      </p:pic>
    </p:spTree>
    <p:extLst>
      <p:ext uri="{BB962C8B-B14F-4D97-AF65-F5344CB8AC3E}">
        <p14:creationId xmlns:p14="http://schemas.microsoft.com/office/powerpoint/2010/main" val="285705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4" y="262393"/>
            <a:ext cx="7924800" cy="1428929"/>
          </a:xfrm>
        </p:spPr>
        <p:txBody>
          <a:bodyPr/>
          <a:lstStyle/>
          <a:p>
            <a:pPr algn="r"/>
            <a:r>
              <a:rPr lang="en-US" dirty="0"/>
              <a:t>of the Year</a:t>
            </a:r>
          </a:p>
        </p:txBody>
      </p:sp>
      <p:pic>
        <p:nvPicPr>
          <p:cNvPr id="9" name="Picture 8"/>
          <p:cNvPicPr>
            <a:picLocks noChangeAspect="1"/>
          </p:cNvPicPr>
          <p:nvPr/>
        </p:nvPicPr>
        <p:blipFill>
          <a:blip r:embed="rId2"/>
          <a:stretch>
            <a:fillRect/>
          </a:stretch>
        </p:blipFill>
        <p:spPr>
          <a:xfrm>
            <a:off x="9333778" y="6140629"/>
            <a:ext cx="1828803" cy="640080"/>
          </a:xfrm>
          <a:prstGeom prst="rect">
            <a:avLst/>
          </a:prstGeom>
        </p:spPr>
      </p:pic>
      <p:sp>
        <p:nvSpPr>
          <p:cNvPr id="5" name="Rectangle 4"/>
          <p:cNvSpPr/>
          <p:nvPr/>
        </p:nvSpPr>
        <p:spPr>
          <a:xfrm>
            <a:off x="1593272" y="2724309"/>
            <a:ext cx="8312728" cy="3416320"/>
          </a:xfrm>
          <a:custGeom>
            <a:avLst/>
            <a:gdLst>
              <a:gd name="connsiteX0" fmla="*/ 0 w 8650777"/>
              <a:gd name="connsiteY0" fmla="*/ 0 h 2308324"/>
              <a:gd name="connsiteX1" fmla="*/ 8650777 w 8650777"/>
              <a:gd name="connsiteY1" fmla="*/ 0 h 2308324"/>
              <a:gd name="connsiteX2" fmla="*/ 8650777 w 8650777"/>
              <a:gd name="connsiteY2" fmla="*/ 2308324 h 2308324"/>
              <a:gd name="connsiteX3" fmla="*/ 0 w 8650777"/>
              <a:gd name="connsiteY3" fmla="*/ 2308324 h 2308324"/>
              <a:gd name="connsiteX4" fmla="*/ 0 w 8650777"/>
              <a:gd name="connsiteY4" fmla="*/ 0 h 2308324"/>
              <a:gd name="connsiteX0" fmla="*/ 0 w 8747759"/>
              <a:gd name="connsiteY0" fmla="*/ 0 h 3070324"/>
              <a:gd name="connsiteX1" fmla="*/ 8747759 w 8747759"/>
              <a:gd name="connsiteY1" fmla="*/ 762000 h 3070324"/>
              <a:gd name="connsiteX2" fmla="*/ 8747759 w 8747759"/>
              <a:gd name="connsiteY2" fmla="*/ 3070324 h 3070324"/>
              <a:gd name="connsiteX3" fmla="*/ 96982 w 8747759"/>
              <a:gd name="connsiteY3" fmla="*/ 3070324 h 3070324"/>
              <a:gd name="connsiteX4" fmla="*/ 0 w 8747759"/>
              <a:gd name="connsiteY4" fmla="*/ 0 h 3070324"/>
              <a:gd name="connsiteX0" fmla="*/ 0 w 8747759"/>
              <a:gd name="connsiteY0" fmla="*/ 0 h 3070324"/>
              <a:gd name="connsiteX1" fmla="*/ 8664632 w 8747759"/>
              <a:gd name="connsiteY1" fmla="*/ 27709 h 3070324"/>
              <a:gd name="connsiteX2" fmla="*/ 8747759 w 8747759"/>
              <a:gd name="connsiteY2" fmla="*/ 3070324 h 3070324"/>
              <a:gd name="connsiteX3" fmla="*/ 96982 w 8747759"/>
              <a:gd name="connsiteY3" fmla="*/ 3070324 h 3070324"/>
              <a:gd name="connsiteX4" fmla="*/ 0 w 8747759"/>
              <a:gd name="connsiteY4" fmla="*/ 0 h 3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7759" h="3070324">
                <a:moveTo>
                  <a:pt x="0" y="0"/>
                </a:moveTo>
                <a:lnTo>
                  <a:pt x="8664632" y="27709"/>
                </a:lnTo>
                <a:lnTo>
                  <a:pt x="8747759" y="3070324"/>
                </a:lnTo>
                <a:lnTo>
                  <a:pt x="96982" y="3070324"/>
                </a:lnTo>
                <a:lnTo>
                  <a:pt x="0" y="0"/>
                </a:lnTo>
                <a:close/>
              </a:path>
            </a:pathLst>
          </a:custGeom>
        </p:spPr>
        <p:txBody>
          <a:bodyPr wrap="square">
            <a:spAutoFit/>
          </a:bodyPr>
          <a:lstStyle/>
          <a:p>
            <a:r>
              <a:rPr lang="en-US" sz="2400" b="1" dirty="0"/>
              <a:t>TALA looks for a legislator committed to:</a:t>
            </a:r>
          </a:p>
          <a:p>
            <a:endParaRPr lang="en-US" sz="2400" b="1" dirty="0"/>
          </a:p>
          <a:p>
            <a:pPr marL="457200" indent="-457200">
              <a:buClr>
                <a:schemeClr val="bg2">
                  <a:lumMod val="50000"/>
                </a:schemeClr>
              </a:buClr>
              <a:buFont typeface="Wingdings" panose="05000000000000000000" pitchFamily="2" charset="2"/>
              <a:buChar char="q"/>
            </a:pPr>
            <a:r>
              <a:rPr lang="en-US" sz="2400" b="1" dirty="0"/>
              <a:t> Respecting the dignity of our elderly residents;</a:t>
            </a:r>
          </a:p>
          <a:p>
            <a:pPr marL="457200" indent="-457200">
              <a:buClr>
                <a:schemeClr val="bg2">
                  <a:lumMod val="50000"/>
                </a:schemeClr>
              </a:buClr>
              <a:buFont typeface="Wingdings" panose="05000000000000000000" pitchFamily="2" charset="2"/>
              <a:buChar char="q"/>
            </a:pPr>
            <a:endParaRPr lang="en-US" sz="2400" b="1" dirty="0"/>
          </a:p>
          <a:p>
            <a:pPr marL="457200" indent="-457200">
              <a:buClr>
                <a:schemeClr val="bg2">
                  <a:lumMod val="50000"/>
                </a:schemeClr>
              </a:buClr>
              <a:buFont typeface="Wingdings" panose="05000000000000000000" pitchFamily="2" charset="2"/>
              <a:buChar char="q"/>
            </a:pPr>
            <a:r>
              <a:rPr lang="en-US" sz="2400" b="1" dirty="0"/>
              <a:t>Willing to meet with TALA representatives, our membership, and residents; and</a:t>
            </a:r>
          </a:p>
          <a:p>
            <a:pPr marL="457200" indent="-457200">
              <a:buClr>
                <a:schemeClr val="bg2">
                  <a:lumMod val="50000"/>
                </a:schemeClr>
              </a:buClr>
              <a:buFont typeface="Wingdings" panose="05000000000000000000" pitchFamily="2" charset="2"/>
              <a:buChar char="q"/>
            </a:pPr>
            <a:endParaRPr lang="en-US" sz="2400" b="1" dirty="0"/>
          </a:p>
          <a:p>
            <a:pPr marL="457200" indent="-457200">
              <a:buClr>
                <a:schemeClr val="bg2">
                  <a:lumMod val="50000"/>
                </a:schemeClr>
              </a:buClr>
              <a:buFont typeface="Wingdings" panose="05000000000000000000" pitchFamily="2" charset="2"/>
              <a:buChar char="q"/>
            </a:pPr>
            <a:r>
              <a:rPr lang="en-US" sz="2400" b="1" dirty="0"/>
              <a:t>Working with TALA on legislation that impacts the assisted living industry and our residents.</a:t>
            </a:r>
          </a:p>
        </p:txBody>
      </p:sp>
      <p:pic>
        <p:nvPicPr>
          <p:cNvPr id="7" name="Content Placeholder 6" descr="A picture containing clipart&#10;&#10;Description generated with very high confidence">
            <a:extLst>
              <a:ext uri="{FF2B5EF4-FFF2-40B4-BE49-F238E27FC236}">
                <a16:creationId xmlns:a16="http://schemas.microsoft.com/office/drawing/2014/main" id="{CF9AC8CE-B551-4F79-8F0B-09FC62DF12A5}"/>
              </a:ext>
            </a:extLst>
          </p:cNvPr>
          <p:cNvPicPr>
            <a:picLocks noGrp="1" noChangeAspect="1"/>
          </p:cNvPicPr>
          <p:nvPr>
            <p:ph idx="1"/>
          </p:nvPr>
        </p:nvPicPr>
        <p:blipFill>
          <a:blip r:embed="rId3"/>
          <a:stretch>
            <a:fillRect/>
          </a:stretch>
        </p:blipFill>
        <p:spPr>
          <a:xfrm rot="21192194">
            <a:off x="322050" y="284790"/>
            <a:ext cx="4966133" cy="2582870"/>
          </a:xfrm>
        </p:spPr>
      </p:pic>
    </p:spTree>
    <p:extLst>
      <p:ext uri="{BB962C8B-B14F-4D97-AF65-F5344CB8AC3E}">
        <p14:creationId xmlns:p14="http://schemas.microsoft.com/office/powerpoint/2010/main" val="175056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816640"/>
            <a:ext cx="10088088" cy="867018"/>
          </a:xfrm>
        </p:spPr>
        <p:txBody>
          <a:bodyPr>
            <a:noAutofit/>
          </a:bodyPr>
          <a:lstStyle/>
          <a:p>
            <a:r>
              <a:rPr lang="en-US" dirty="0"/>
              <a:t>Legislator of the Year</a:t>
            </a:r>
            <a:br>
              <a:rPr lang="en-US" dirty="0"/>
            </a:br>
            <a:r>
              <a:rPr lang="en-US" dirty="0"/>
              <a:t>Representative Richard Raymond</a:t>
            </a:r>
          </a:p>
        </p:txBody>
      </p:sp>
      <p:sp>
        <p:nvSpPr>
          <p:cNvPr id="3" name="Content Placeholder 2"/>
          <p:cNvSpPr>
            <a:spLocks noGrp="1"/>
          </p:cNvSpPr>
          <p:nvPr>
            <p:ph idx="1"/>
          </p:nvPr>
        </p:nvSpPr>
        <p:spPr>
          <a:xfrm>
            <a:off x="623455" y="2510971"/>
            <a:ext cx="9461578" cy="3530390"/>
          </a:xfrm>
        </p:spPr>
        <p:txBody>
          <a:bodyPr>
            <a:normAutofit/>
          </a:bodyPr>
          <a:lstStyle/>
          <a:p>
            <a:pPr marL="0" indent="0">
              <a:buNone/>
            </a:pPr>
            <a:r>
              <a:rPr lang="en-US" sz="2400" b="1" dirty="0">
                <a:solidFill>
                  <a:schemeClr val="tx1"/>
                </a:solidFill>
              </a:rPr>
              <a:t>State Representative for House District 42</a:t>
            </a:r>
          </a:p>
          <a:p>
            <a:pPr marL="0" indent="0">
              <a:buNone/>
            </a:pPr>
            <a:r>
              <a:rPr lang="en-US" sz="2400" b="1" dirty="0">
                <a:solidFill>
                  <a:schemeClr val="tx1"/>
                </a:solidFill>
              </a:rPr>
              <a:t>Hometown: Laredo</a:t>
            </a:r>
            <a:endParaRPr lang="en-US" sz="2400" dirty="0">
              <a:solidFill>
                <a:schemeClr val="tx1"/>
              </a:solidFill>
            </a:endParaRPr>
          </a:p>
          <a:p>
            <a:pPr marL="0" indent="0">
              <a:buNone/>
            </a:pPr>
            <a:endParaRPr lang="en-US" sz="1200" b="1" dirty="0">
              <a:solidFill>
                <a:schemeClr val="tx1"/>
              </a:solidFill>
            </a:endParaRPr>
          </a:p>
          <a:p>
            <a:pPr marL="0" indent="0">
              <a:buNone/>
            </a:pPr>
            <a:r>
              <a:rPr lang="en-US" sz="2400" b="1" dirty="0">
                <a:solidFill>
                  <a:schemeClr val="tx1"/>
                </a:solidFill>
              </a:rPr>
              <a:t>Chairman: House Human Services Committee</a:t>
            </a:r>
          </a:p>
          <a:p>
            <a:pPr marL="0" indent="0">
              <a:buNone/>
            </a:pPr>
            <a:r>
              <a:rPr lang="en-US" sz="2400" b="1" dirty="0">
                <a:solidFill>
                  <a:schemeClr val="tx1"/>
                </a:solidFill>
              </a:rPr>
              <a:t>Heroic Action: Assisted with numerous TALA initiatives</a:t>
            </a:r>
          </a:p>
          <a:p>
            <a:pPr marL="0" indent="0">
              <a:buNone/>
            </a:pPr>
            <a:endParaRPr lang="en-US" sz="2400" b="1" dirty="0"/>
          </a:p>
          <a:p>
            <a:pPr marL="0" indent="0">
              <a:buNone/>
            </a:pPr>
            <a:endParaRPr lang="en-US" sz="2400" b="1" dirty="0"/>
          </a:p>
        </p:txBody>
      </p:sp>
      <p:pic>
        <p:nvPicPr>
          <p:cNvPr id="7" name="Picture 6">
            <a:extLst>
              <a:ext uri="{FF2B5EF4-FFF2-40B4-BE49-F238E27FC236}">
                <a16:creationId xmlns:a16="http://schemas.microsoft.com/office/drawing/2014/main" id="{CBDC268E-548D-4C44-9B59-A512E2DE21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99543" y="5029201"/>
            <a:ext cx="3454399" cy="1541932"/>
          </a:xfrm>
          <a:prstGeom prst="rect">
            <a:avLst/>
          </a:prstGeom>
        </p:spPr>
      </p:pic>
      <p:pic>
        <p:nvPicPr>
          <p:cNvPr id="9" name="Picture 8">
            <a:extLst>
              <a:ext uri="{FF2B5EF4-FFF2-40B4-BE49-F238E27FC236}">
                <a16:creationId xmlns:a16="http://schemas.microsoft.com/office/drawing/2014/main" id="{1B080F48-414A-4097-ADB5-358E06526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6745">
            <a:off x="8616723" y="1715891"/>
            <a:ext cx="2267134" cy="2920017"/>
          </a:xfrm>
          <a:prstGeom prst="rect">
            <a:avLst/>
          </a:prstGeom>
        </p:spPr>
      </p:pic>
      <p:pic>
        <p:nvPicPr>
          <p:cNvPr id="6" name="Picture 5">
            <a:extLst>
              <a:ext uri="{FF2B5EF4-FFF2-40B4-BE49-F238E27FC236}">
                <a16:creationId xmlns:a16="http://schemas.microsoft.com/office/drawing/2014/main" id="{7486F9F0-B395-4A4D-B6B2-3651C3F10CE3}"/>
              </a:ext>
            </a:extLst>
          </p:cNvPr>
          <p:cNvPicPr>
            <a:picLocks noChangeAspect="1"/>
          </p:cNvPicPr>
          <p:nvPr/>
        </p:nvPicPr>
        <p:blipFill>
          <a:blip r:embed="rId5"/>
          <a:stretch>
            <a:fillRect/>
          </a:stretch>
        </p:blipFill>
        <p:spPr>
          <a:xfrm>
            <a:off x="623455" y="6038427"/>
            <a:ext cx="1828803" cy="640080"/>
          </a:xfrm>
          <a:prstGeom prst="rect">
            <a:avLst/>
          </a:prstGeom>
        </p:spPr>
      </p:pic>
    </p:spTree>
    <p:extLst>
      <p:ext uri="{BB962C8B-B14F-4D97-AF65-F5344CB8AC3E}">
        <p14:creationId xmlns:p14="http://schemas.microsoft.com/office/powerpoint/2010/main" val="314560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12" y="818755"/>
            <a:ext cx="8650547" cy="1300330"/>
          </a:xfrm>
        </p:spPr>
        <p:txBody>
          <a:bodyPr>
            <a:noAutofit/>
          </a:bodyPr>
          <a:lstStyle/>
          <a:p>
            <a:r>
              <a:rPr lang="en-US" dirty="0"/>
              <a:t>Legislator of the Year</a:t>
            </a:r>
            <a:br>
              <a:rPr lang="en-US" dirty="0"/>
            </a:br>
            <a:r>
              <a:rPr lang="en-US" dirty="0"/>
              <a:t>Senator Charles Schwertner</a:t>
            </a:r>
          </a:p>
        </p:txBody>
      </p:sp>
      <p:sp>
        <p:nvSpPr>
          <p:cNvPr id="3" name="Content Placeholder 2"/>
          <p:cNvSpPr>
            <a:spLocks noGrp="1"/>
          </p:cNvSpPr>
          <p:nvPr>
            <p:ph idx="1"/>
          </p:nvPr>
        </p:nvSpPr>
        <p:spPr>
          <a:xfrm>
            <a:off x="579911" y="2481943"/>
            <a:ext cx="9505121" cy="3559418"/>
          </a:xfrm>
        </p:spPr>
        <p:txBody>
          <a:bodyPr>
            <a:normAutofit/>
          </a:bodyPr>
          <a:lstStyle/>
          <a:p>
            <a:pPr marL="0" indent="0">
              <a:buNone/>
            </a:pPr>
            <a:r>
              <a:rPr lang="en-US" sz="2400" b="1" dirty="0">
                <a:solidFill>
                  <a:schemeClr val="tx1"/>
                </a:solidFill>
              </a:rPr>
              <a:t>State Senator for Senate District 5</a:t>
            </a:r>
          </a:p>
          <a:p>
            <a:pPr marL="0" indent="0">
              <a:buNone/>
            </a:pPr>
            <a:r>
              <a:rPr lang="en-US" sz="2400" b="1" dirty="0">
                <a:solidFill>
                  <a:schemeClr val="tx1"/>
                </a:solidFill>
              </a:rPr>
              <a:t>Hometown: Georgetown</a:t>
            </a:r>
            <a:endParaRPr lang="en-US" sz="2400" dirty="0">
              <a:solidFill>
                <a:schemeClr val="tx1"/>
              </a:solidFill>
            </a:endParaRPr>
          </a:p>
          <a:p>
            <a:pPr marL="0" indent="0">
              <a:buNone/>
            </a:pPr>
            <a:endParaRPr lang="en-US" sz="2400" b="1" dirty="0">
              <a:solidFill>
                <a:schemeClr val="tx1"/>
              </a:solidFill>
            </a:endParaRPr>
          </a:p>
          <a:p>
            <a:pPr marL="0" indent="0">
              <a:buNone/>
            </a:pPr>
            <a:r>
              <a:rPr lang="en-US" sz="2400" b="1" dirty="0">
                <a:solidFill>
                  <a:schemeClr val="tx1"/>
                </a:solidFill>
              </a:rPr>
              <a:t>Chairman: Senate Health and Human Services Committee</a:t>
            </a:r>
          </a:p>
          <a:p>
            <a:pPr marL="0" indent="0">
              <a:buNone/>
            </a:pPr>
            <a:r>
              <a:rPr lang="en-US" sz="2400" b="1" dirty="0">
                <a:solidFill>
                  <a:schemeClr val="tx1"/>
                </a:solidFill>
              </a:rPr>
              <a:t>Heroic Action: Assisted with numerous TALA initiatives</a:t>
            </a:r>
          </a:p>
        </p:txBody>
      </p:sp>
      <p:pic>
        <p:nvPicPr>
          <p:cNvPr id="7" name="Picture 6" descr="A person wearing a suit and tie smiling at the camera&#10;&#10;Description generated with very high confidence">
            <a:extLst>
              <a:ext uri="{FF2B5EF4-FFF2-40B4-BE49-F238E27FC236}">
                <a16:creationId xmlns:a16="http://schemas.microsoft.com/office/drawing/2014/main" id="{BA0C23B8-5584-40AC-8ED7-5353B9E4E57B}"/>
              </a:ext>
            </a:extLst>
          </p:cNvPr>
          <p:cNvPicPr>
            <a:picLocks noChangeAspect="1"/>
          </p:cNvPicPr>
          <p:nvPr/>
        </p:nvPicPr>
        <p:blipFill>
          <a:blip r:embed="rId2"/>
          <a:stretch>
            <a:fillRect/>
          </a:stretch>
        </p:blipFill>
        <p:spPr>
          <a:xfrm rot="392889">
            <a:off x="8993149" y="479704"/>
            <a:ext cx="2449806" cy="3106379"/>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CA9FF6F-EA16-417F-8FFC-E1A7432C5A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287622">
            <a:off x="9479464" y="4306249"/>
            <a:ext cx="2642850" cy="2142569"/>
          </a:xfrm>
          <a:prstGeom prst="rect">
            <a:avLst/>
          </a:prstGeom>
        </p:spPr>
      </p:pic>
      <p:pic>
        <p:nvPicPr>
          <p:cNvPr id="6" name="Picture 5">
            <a:extLst>
              <a:ext uri="{FF2B5EF4-FFF2-40B4-BE49-F238E27FC236}">
                <a16:creationId xmlns:a16="http://schemas.microsoft.com/office/drawing/2014/main" id="{0C1B2054-FF6B-462C-A83F-5D961DD4F096}"/>
              </a:ext>
            </a:extLst>
          </p:cNvPr>
          <p:cNvPicPr>
            <a:picLocks noChangeAspect="1"/>
          </p:cNvPicPr>
          <p:nvPr/>
        </p:nvPicPr>
        <p:blipFill>
          <a:blip r:embed="rId5"/>
          <a:stretch>
            <a:fillRect/>
          </a:stretch>
        </p:blipFill>
        <p:spPr>
          <a:xfrm>
            <a:off x="623455" y="6038427"/>
            <a:ext cx="1828803" cy="640080"/>
          </a:xfrm>
          <a:prstGeom prst="rect">
            <a:avLst/>
          </a:prstGeom>
        </p:spPr>
      </p:pic>
    </p:spTree>
    <p:extLst>
      <p:ext uri="{BB962C8B-B14F-4D97-AF65-F5344CB8AC3E}">
        <p14:creationId xmlns:p14="http://schemas.microsoft.com/office/powerpoint/2010/main" val="216516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590111"/>
            <a:ext cx="10654145" cy="1517611"/>
          </a:xfrm>
        </p:spPr>
        <p:txBody>
          <a:bodyPr>
            <a:noAutofit/>
          </a:bodyPr>
          <a:lstStyle/>
          <a:p>
            <a:pPr algn="ctr"/>
            <a:r>
              <a:rPr lang="en-US" dirty="0"/>
              <a:t>TALA’s Legislators of the Year</a:t>
            </a:r>
            <a:br>
              <a:rPr lang="en-US" dirty="0"/>
            </a:br>
            <a:endParaRPr lang="en-US" dirty="0"/>
          </a:p>
        </p:txBody>
      </p:sp>
      <p:sp>
        <p:nvSpPr>
          <p:cNvPr id="11" name="Horizontal Scroll 10"/>
          <p:cNvSpPr/>
          <p:nvPr/>
        </p:nvSpPr>
        <p:spPr>
          <a:xfrm>
            <a:off x="1651869" y="1752515"/>
            <a:ext cx="3155657"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Senator </a:t>
            </a:r>
          </a:p>
          <a:p>
            <a:pPr algn="ctr"/>
            <a:r>
              <a:rPr lang="en-US" dirty="0"/>
              <a:t>Charles Schwertner, MD</a:t>
            </a:r>
          </a:p>
        </p:txBody>
      </p:sp>
      <p:sp>
        <p:nvSpPr>
          <p:cNvPr id="12" name="Horizontal Scroll 11"/>
          <p:cNvSpPr/>
          <p:nvPr/>
        </p:nvSpPr>
        <p:spPr>
          <a:xfrm>
            <a:off x="7188917" y="1752515"/>
            <a:ext cx="3004457"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Representative </a:t>
            </a:r>
          </a:p>
          <a:p>
            <a:pPr algn="ctr"/>
            <a:r>
              <a:rPr lang="en-US" dirty="0"/>
              <a:t>Richard Raymond</a:t>
            </a:r>
          </a:p>
        </p:txBody>
      </p:sp>
      <p:pic>
        <p:nvPicPr>
          <p:cNvPr id="7" name="Picture 6" descr="A group of people posing for the camera&#10;&#10;Description generated with very high confidence">
            <a:extLst>
              <a:ext uri="{FF2B5EF4-FFF2-40B4-BE49-F238E27FC236}">
                <a16:creationId xmlns:a16="http://schemas.microsoft.com/office/drawing/2014/main" id="{8F51E041-734B-4BDA-BE93-14398BB05B50}"/>
              </a:ext>
            </a:extLst>
          </p:cNvPr>
          <p:cNvPicPr>
            <a:picLocks noChangeAspect="1"/>
          </p:cNvPicPr>
          <p:nvPr/>
        </p:nvPicPr>
        <p:blipFill>
          <a:blip r:embed="rId2"/>
          <a:stretch>
            <a:fillRect/>
          </a:stretch>
        </p:blipFill>
        <p:spPr>
          <a:xfrm>
            <a:off x="1030401" y="3183649"/>
            <a:ext cx="4746946" cy="2840181"/>
          </a:xfrm>
          <a:prstGeom prst="rect">
            <a:avLst/>
          </a:prstGeom>
        </p:spPr>
      </p:pic>
      <p:pic>
        <p:nvPicPr>
          <p:cNvPr id="16" name="Content Placeholder 15" descr="A group of people posing for the camera&#10;&#10;Description generated with very high confidence">
            <a:extLst>
              <a:ext uri="{FF2B5EF4-FFF2-40B4-BE49-F238E27FC236}">
                <a16:creationId xmlns:a16="http://schemas.microsoft.com/office/drawing/2014/main" id="{8176A2E3-53B4-413E-9B35-5EAB8A2D9AED}"/>
              </a:ext>
            </a:extLst>
          </p:cNvPr>
          <p:cNvPicPr>
            <a:picLocks noGrp="1" noChangeAspect="1"/>
          </p:cNvPicPr>
          <p:nvPr>
            <p:ph idx="1"/>
          </p:nvPr>
        </p:nvPicPr>
        <p:blipFill>
          <a:blip r:embed="rId3"/>
          <a:stretch>
            <a:fillRect/>
          </a:stretch>
        </p:blipFill>
        <p:spPr>
          <a:xfrm>
            <a:off x="6317673" y="3183648"/>
            <a:ext cx="4746946" cy="2840181"/>
          </a:xfrm>
        </p:spPr>
      </p:pic>
      <p:pic>
        <p:nvPicPr>
          <p:cNvPr id="8" name="Picture 7">
            <a:extLst>
              <a:ext uri="{FF2B5EF4-FFF2-40B4-BE49-F238E27FC236}">
                <a16:creationId xmlns:a16="http://schemas.microsoft.com/office/drawing/2014/main" id="{5B9C9A91-A4ED-4319-93E1-2426D753C12B}"/>
              </a:ext>
            </a:extLst>
          </p:cNvPr>
          <p:cNvPicPr>
            <a:picLocks noChangeAspect="1"/>
          </p:cNvPicPr>
          <p:nvPr/>
        </p:nvPicPr>
        <p:blipFill>
          <a:blip r:embed="rId4"/>
          <a:stretch>
            <a:fillRect/>
          </a:stretch>
        </p:blipFill>
        <p:spPr>
          <a:xfrm>
            <a:off x="9448797" y="6217920"/>
            <a:ext cx="1828803" cy="640080"/>
          </a:xfrm>
          <a:prstGeom prst="rect">
            <a:avLst/>
          </a:prstGeom>
        </p:spPr>
      </p:pic>
    </p:spTree>
    <p:extLst>
      <p:ext uri="{BB962C8B-B14F-4D97-AF65-F5344CB8AC3E}">
        <p14:creationId xmlns:p14="http://schemas.microsoft.com/office/powerpoint/2010/main" val="332020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382" y="758952"/>
            <a:ext cx="9668810" cy="3827562"/>
          </a:xfrm>
        </p:spPr>
        <p:txBody>
          <a:bodyPr>
            <a:normAutofit/>
          </a:bodyPr>
          <a:lstStyle/>
          <a:p>
            <a:r>
              <a:rPr lang="en-US" sz="6000" dirty="0"/>
              <a:t>Regulatory Changes</a:t>
            </a:r>
          </a:p>
        </p:txBody>
      </p:sp>
      <p:sp>
        <p:nvSpPr>
          <p:cNvPr id="3" name="Subtitle 2"/>
          <p:cNvSpPr>
            <a:spLocks noGrp="1"/>
          </p:cNvSpPr>
          <p:nvPr>
            <p:ph type="subTitle" idx="1"/>
          </p:nvPr>
        </p:nvSpPr>
        <p:spPr>
          <a:xfrm>
            <a:off x="1011382" y="4806622"/>
            <a:ext cx="9668810" cy="1685617"/>
          </a:xfrm>
        </p:spPr>
        <p:txBody>
          <a:bodyPr>
            <a:noAutofit/>
          </a:bodyPr>
          <a:lstStyle/>
          <a:p>
            <a:r>
              <a:rPr lang="en-US" sz="2800" b="1" dirty="0">
                <a:solidFill>
                  <a:schemeClr val="tx1"/>
                </a:solidFill>
              </a:rPr>
              <a:t>New Regulations </a:t>
            </a:r>
          </a:p>
          <a:p>
            <a:r>
              <a:rPr lang="en-US" sz="2800" b="1" dirty="0">
                <a:solidFill>
                  <a:schemeClr val="tx1"/>
                </a:solidFill>
              </a:rPr>
              <a:t>What’s on the Horizon </a:t>
            </a:r>
          </a:p>
        </p:txBody>
      </p:sp>
      <p:pic>
        <p:nvPicPr>
          <p:cNvPr id="5" name="Picture 4"/>
          <p:cNvPicPr>
            <a:picLocks noChangeAspect="1"/>
          </p:cNvPicPr>
          <p:nvPr/>
        </p:nvPicPr>
        <p:blipFill>
          <a:blip r:embed="rId2"/>
          <a:stretch>
            <a:fillRect/>
          </a:stretch>
        </p:blipFill>
        <p:spPr>
          <a:xfrm>
            <a:off x="5943600" y="538843"/>
            <a:ext cx="4619908" cy="2530928"/>
          </a:xfrm>
          <a:prstGeom prst="rect">
            <a:avLst/>
          </a:prstGeom>
        </p:spPr>
      </p:pic>
    </p:spTree>
    <p:extLst>
      <p:ext uri="{BB962C8B-B14F-4D97-AF65-F5344CB8AC3E}">
        <p14:creationId xmlns:p14="http://schemas.microsoft.com/office/powerpoint/2010/main" val="225928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262393"/>
            <a:ext cx="10331057" cy="1428929"/>
          </a:xfrm>
        </p:spPr>
        <p:txBody>
          <a:bodyPr>
            <a:normAutofit/>
          </a:bodyPr>
          <a:lstStyle/>
          <a:p>
            <a:r>
              <a:rPr lang="en-US" sz="4000"/>
              <a:t>New Regulations</a:t>
            </a:r>
            <a:br>
              <a:rPr lang="en-US" sz="4000" dirty="0"/>
            </a:br>
            <a:r>
              <a:rPr lang="en-US" sz="4000" dirty="0"/>
              <a:t>By Pass to 3-Person Requirement</a:t>
            </a:r>
          </a:p>
        </p:txBody>
      </p:sp>
      <p:sp>
        <p:nvSpPr>
          <p:cNvPr id="3" name="Content Placeholder 2"/>
          <p:cNvSpPr>
            <a:spLocks noGrp="1"/>
          </p:cNvSpPr>
          <p:nvPr>
            <p:ph idx="1"/>
          </p:nvPr>
        </p:nvSpPr>
        <p:spPr>
          <a:xfrm>
            <a:off x="623455" y="2177143"/>
            <a:ext cx="10058399" cy="4002994"/>
          </a:xfrm>
        </p:spPr>
        <p:txBody>
          <a:bodyPr>
            <a:normAutofit/>
          </a:bodyPr>
          <a:lstStyle/>
          <a:p>
            <a:pPr marL="457200" indent="-457200">
              <a:buFont typeface="Wingdings" panose="05000000000000000000" pitchFamily="2" charset="2"/>
              <a:buChar char="q"/>
            </a:pPr>
            <a:r>
              <a:rPr lang="en-US" dirty="0">
                <a:solidFill>
                  <a:schemeClr val="tx1"/>
                </a:solidFill>
              </a:rPr>
              <a:t>Good standing Licensure Title 40, Texas Administration Code (TAC), Chapter 92, Licensing Standards for Assisted Living Facilities - Handbook, Subchapter B, Sec. 92.21 and 92.22</a:t>
            </a:r>
          </a:p>
          <a:p>
            <a:pPr marL="457200" indent="-457200">
              <a:buFont typeface="Wingdings" panose="05000000000000000000" pitchFamily="2" charset="2"/>
              <a:buChar char="q"/>
            </a:pPr>
            <a:r>
              <a:rPr lang="en-US" dirty="0">
                <a:solidFill>
                  <a:schemeClr val="tx1"/>
                </a:solidFill>
              </a:rPr>
              <a:t>Applicants who want to seek licensure through the “good standing” process need to fill out </a:t>
            </a:r>
            <a:r>
              <a:rPr lang="en-US" b="1" dirty="0">
                <a:solidFill>
                  <a:schemeClr val="tx1"/>
                </a:solidFill>
              </a:rPr>
              <a:t>Form 3720-G</a:t>
            </a:r>
            <a:r>
              <a:rPr lang="en-US" dirty="0">
                <a:solidFill>
                  <a:schemeClr val="tx1"/>
                </a:solidFill>
              </a:rPr>
              <a:t> for Assisted Living Facility Type A or B and Form </a:t>
            </a:r>
            <a:r>
              <a:rPr lang="en-US" b="1" dirty="0">
                <a:solidFill>
                  <a:schemeClr val="tx1"/>
                </a:solidFill>
              </a:rPr>
              <a:t>3721-G</a:t>
            </a:r>
            <a:r>
              <a:rPr lang="en-US" dirty="0">
                <a:solidFill>
                  <a:schemeClr val="tx1"/>
                </a:solidFill>
              </a:rPr>
              <a:t> for an Alzheimer Certified Unit.</a:t>
            </a:r>
          </a:p>
          <a:p>
            <a:pPr marL="457200" indent="-457200">
              <a:buFont typeface="Wingdings" panose="05000000000000000000" pitchFamily="2" charset="2"/>
              <a:buChar char="q"/>
            </a:pPr>
            <a:r>
              <a:rPr lang="en-US" dirty="0">
                <a:solidFill>
                  <a:schemeClr val="tx1"/>
                </a:solidFill>
              </a:rPr>
              <a:t>A facility that qualifies can get licensed right after their Life Safety Inspection.</a:t>
            </a:r>
          </a:p>
          <a:p>
            <a:pPr marL="457200" indent="-457200">
              <a:buFont typeface="Wingdings" panose="05000000000000000000" pitchFamily="2" charset="2"/>
              <a:buChar char="q"/>
            </a:pPr>
            <a:r>
              <a:rPr lang="en-US" dirty="0">
                <a:solidFill>
                  <a:schemeClr val="tx1"/>
                </a:solidFill>
              </a:rPr>
              <a:t>TALA members have started using this process. Please let Diana Martinez know if you experience any issues.</a:t>
            </a:r>
          </a:p>
        </p:txBody>
      </p:sp>
      <p:pic>
        <p:nvPicPr>
          <p:cNvPr id="4" name="Picture 3">
            <a:extLst>
              <a:ext uri="{FF2B5EF4-FFF2-40B4-BE49-F238E27FC236}">
                <a16:creationId xmlns:a16="http://schemas.microsoft.com/office/drawing/2014/main" id="{042418D8-D480-4849-9DEA-4F10C0611847}"/>
              </a:ext>
            </a:extLst>
          </p:cNvPr>
          <p:cNvPicPr>
            <a:picLocks noChangeAspect="1"/>
          </p:cNvPicPr>
          <p:nvPr/>
        </p:nvPicPr>
        <p:blipFill>
          <a:blip r:embed="rId2"/>
          <a:stretch>
            <a:fillRect/>
          </a:stretch>
        </p:blipFill>
        <p:spPr>
          <a:xfrm>
            <a:off x="9288484" y="5997575"/>
            <a:ext cx="1828803" cy="640080"/>
          </a:xfrm>
          <a:prstGeom prst="rect">
            <a:avLst/>
          </a:prstGeom>
        </p:spPr>
      </p:pic>
    </p:spTree>
    <p:extLst>
      <p:ext uri="{BB962C8B-B14F-4D97-AF65-F5344CB8AC3E}">
        <p14:creationId xmlns:p14="http://schemas.microsoft.com/office/powerpoint/2010/main" val="373768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262393"/>
            <a:ext cx="10331057" cy="1317025"/>
          </a:xfrm>
        </p:spPr>
        <p:txBody>
          <a:bodyPr>
            <a:normAutofit/>
          </a:bodyPr>
          <a:lstStyle/>
          <a:p>
            <a:r>
              <a:rPr lang="en-US" sz="4000" dirty="0"/>
              <a:t>New Regulations</a:t>
            </a:r>
            <a:br>
              <a:rPr lang="en-US" sz="4000" dirty="0"/>
            </a:br>
            <a:r>
              <a:rPr lang="en-US" sz="4000" dirty="0"/>
              <a:t>By Pass to 3-person Requirement</a:t>
            </a:r>
          </a:p>
        </p:txBody>
      </p:sp>
      <p:sp>
        <p:nvSpPr>
          <p:cNvPr id="3" name="Content Placeholder 2"/>
          <p:cNvSpPr>
            <a:spLocks noGrp="1"/>
          </p:cNvSpPr>
          <p:nvPr>
            <p:ph idx="1"/>
          </p:nvPr>
        </p:nvSpPr>
        <p:spPr>
          <a:xfrm>
            <a:off x="623455" y="1579418"/>
            <a:ext cx="10778836" cy="4793673"/>
          </a:xfrm>
        </p:spPr>
        <p:txBody>
          <a:bodyPr>
            <a:noAutofit/>
          </a:bodyPr>
          <a:lstStyle/>
          <a:p>
            <a:pPr marL="0" indent="0">
              <a:buNone/>
            </a:pPr>
            <a:r>
              <a:rPr lang="en-US" b="1" dirty="0">
                <a:solidFill>
                  <a:schemeClr val="tx1"/>
                </a:solidFill>
              </a:rPr>
              <a:t>Good Standing</a:t>
            </a:r>
          </a:p>
          <a:p>
            <a:pPr marL="342900" lvl="2" indent="-342900">
              <a:buFont typeface="Wingdings" panose="05000000000000000000" pitchFamily="2" charset="2"/>
              <a:buChar char="q"/>
            </a:pPr>
            <a:r>
              <a:rPr lang="en-US" sz="2000" dirty="0">
                <a:solidFill>
                  <a:schemeClr val="tx1"/>
                </a:solidFill>
              </a:rPr>
              <a:t>Operated or controlling person of a licensed Type A B in Texas for at least 6 years.</a:t>
            </a:r>
          </a:p>
          <a:p>
            <a:pPr marL="342900" lvl="2" indent="-342900">
              <a:buFont typeface="Wingdings" panose="05000000000000000000" pitchFamily="2" charset="2"/>
              <a:buChar char="q"/>
            </a:pPr>
            <a:r>
              <a:rPr lang="en-US" sz="2000" dirty="0">
                <a:solidFill>
                  <a:schemeClr val="tx1"/>
                </a:solidFill>
              </a:rPr>
              <a:t>Each facility operated by the applicant has not had a violation of a licensing rule that: </a:t>
            </a:r>
          </a:p>
          <a:p>
            <a:pPr marL="692150" lvl="4" indent="-250825">
              <a:buFont typeface="Wingdings" panose="05000000000000000000" pitchFamily="2" charset="2"/>
              <a:buChar char="§"/>
            </a:pPr>
            <a:r>
              <a:rPr lang="en-US" sz="2000" dirty="0">
                <a:solidFill>
                  <a:schemeClr val="tx1"/>
                </a:solidFill>
              </a:rPr>
              <a:t>resulted in actual harm to a resident, which is defined as a negative outcome that compromises the resident’s physical, mental or emotional well-being; or</a:t>
            </a:r>
          </a:p>
          <a:p>
            <a:pPr marL="692150" lvl="4" indent="-250825">
              <a:buFont typeface="Wingdings" panose="05000000000000000000" pitchFamily="2" charset="2"/>
              <a:buChar char="§"/>
            </a:pPr>
            <a:r>
              <a:rPr lang="en-US" sz="2000" dirty="0">
                <a:solidFill>
                  <a:schemeClr val="tx1"/>
                </a:solidFill>
              </a:rPr>
              <a:t>posed an immediate threat of harm causing or likely to cause serious injury, impairment, or death to a resident; and</a:t>
            </a:r>
          </a:p>
          <a:p>
            <a:pPr marL="692150" lvl="3" indent="-250825">
              <a:buFont typeface="Wingdings" panose="05000000000000000000" pitchFamily="2" charset="2"/>
              <a:buChar char="§"/>
            </a:pPr>
            <a:r>
              <a:rPr lang="en-US" sz="2000" dirty="0">
                <a:solidFill>
                  <a:schemeClr val="tx1"/>
                </a:solidFill>
              </a:rPr>
              <a:t>That the facility did not challenge; was affirmed; or is pending a final determination; and</a:t>
            </a:r>
          </a:p>
          <a:p>
            <a:pPr marL="342900" lvl="2" indent="-342900">
              <a:buFont typeface="Wingdings" panose="05000000000000000000" pitchFamily="2" charset="2"/>
              <a:buChar char="q"/>
            </a:pPr>
            <a:r>
              <a:rPr lang="en-US" sz="2000" dirty="0">
                <a:solidFill>
                  <a:schemeClr val="tx1"/>
                </a:solidFill>
              </a:rPr>
              <a:t>Has not had a sanction imposed by DADS against the facility during the six years before the date an application is submitted that resulted in a civil penalty; an administrative penalty; an injunction; the denial, suspension, or revocation of a license; or an emergency closure.</a:t>
            </a:r>
          </a:p>
          <a:p>
            <a:pPr marL="342900" lvl="2" indent="-342900">
              <a:buFont typeface="Wingdings" panose="05000000000000000000" pitchFamily="2" charset="2"/>
              <a:buChar char="q"/>
            </a:pPr>
            <a:r>
              <a:rPr lang="en-US" sz="2000" dirty="0">
                <a:solidFill>
                  <a:schemeClr val="tx1"/>
                </a:solidFill>
              </a:rPr>
              <a:t>Alzheimer Certified Facility – can not had more than 2 resident right violations in preceding 6 yrs.</a:t>
            </a:r>
          </a:p>
        </p:txBody>
      </p:sp>
      <p:pic>
        <p:nvPicPr>
          <p:cNvPr id="4" name="Picture 3">
            <a:extLst>
              <a:ext uri="{FF2B5EF4-FFF2-40B4-BE49-F238E27FC236}">
                <a16:creationId xmlns:a16="http://schemas.microsoft.com/office/drawing/2014/main" id="{C7CBD314-F1C8-4344-8CE9-2BAA0FB57028}"/>
              </a:ext>
            </a:extLst>
          </p:cNvPr>
          <p:cNvPicPr>
            <a:picLocks noChangeAspect="1"/>
          </p:cNvPicPr>
          <p:nvPr/>
        </p:nvPicPr>
        <p:blipFill>
          <a:blip r:embed="rId2"/>
          <a:stretch>
            <a:fillRect/>
          </a:stretch>
        </p:blipFill>
        <p:spPr>
          <a:xfrm>
            <a:off x="9288484" y="6217920"/>
            <a:ext cx="1828803" cy="640080"/>
          </a:xfrm>
          <a:prstGeom prst="rect">
            <a:avLst/>
          </a:prstGeom>
        </p:spPr>
      </p:pic>
    </p:spTree>
    <p:extLst>
      <p:ext uri="{BB962C8B-B14F-4D97-AF65-F5344CB8AC3E}">
        <p14:creationId xmlns:p14="http://schemas.microsoft.com/office/powerpoint/2010/main" val="150959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599"/>
            <a:ext cx="10612582" cy="1399309"/>
          </a:xfrm>
        </p:spPr>
        <p:txBody>
          <a:bodyPr>
            <a:normAutofit/>
          </a:bodyPr>
          <a:lstStyle/>
          <a:p>
            <a:r>
              <a:rPr lang="en-US" dirty="0"/>
              <a:t>New Regulations</a:t>
            </a:r>
            <a:br>
              <a:rPr lang="en-US" dirty="0"/>
            </a:br>
            <a:r>
              <a:rPr lang="en-US" dirty="0"/>
              <a:t>Requirement for Memory Care</a:t>
            </a:r>
          </a:p>
        </p:txBody>
      </p:sp>
      <p:sp>
        <p:nvSpPr>
          <p:cNvPr id="3" name="Content Placeholder 2"/>
          <p:cNvSpPr>
            <a:spLocks noGrp="1"/>
          </p:cNvSpPr>
          <p:nvPr>
            <p:ph idx="1"/>
          </p:nvPr>
        </p:nvSpPr>
        <p:spPr>
          <a:xfrm>
            <a:off x="637309" y="2365829"/>
            <a:ext cx="9219923" cy="3814308"/>
          </a:xfrm>
        </p:spPr>
        <p:txBody>
          <a:bodyPr/>
          <a:lstStyle/>
          <a:p>
            <a:pPr marL="457200" indent="-457200">
              <a:buFont typeface="Wingdings" panose="05000000000000000000" pitchFamily="2" charset="2"/>
              <a:buChar char="q"/>
            </a:pPr>
            <a:r>
              <a:rPr lang="en-US" dirty="0">
                <a:solidFill>
                  <a:schemeClr val="tx1"/>
                </a:solidFill>
              </a:rPr>
              <a:t>TAC, Title 40, Part 1, Chapter 92, Licensing Standards for Assisted Living Facilities - Handbook, Subchapter C, Sec. 92.51</a:t>
            </a:r>
          </a:p>
          <a:p>
            <a:pPr marL="457200" indent="-457200">
              <a:buFont typeface="Wingdings" panose="05000000000000000000" pitchFamily="2" charset="2"/>
              <a:buChar char="q"/>
            </a:pPr>
            <a:r>
              <a:rPr lang="en-US" u="sng" dirty="0">
                <a:solidFill>
                  <a:schemeClr val="tx1"/>
                </a:solidFill>
              </a:rPr>
              <a:t>Certification</a:t>
            </a:r>
            <a:r>
              <a:rPr lang="en-US" dirty="0">
                <a:solidFill>
                  <a:schemeClr val="tx1"/>
                </a:solidFill>
              </a:rPr>
              <a:t> for Persons with Alzheimer’s Disease </a:t>
            </a:r>
            <a:r>
              <a:rPr lang="en-US" u="sng" dirty="0">
                <a:solidFill>
                  <a:schemeClr val="tx1"/>
                </a:solidFill>
              </a:rPr>
              <a:t>and Related Disorders</a:t>
            </a:r>
          </a:p>
          <a:p>
            <a:pPr marL="457200" indent="-457200">
              <a:buFont typeface="Wingdings" panose="05000000000000000000" pitchFamily="2" charset="2"/>
              <a:buChar char="q"/>
            </a:pPr>
            <a:r>
              <a:rPr lang="en-US" dirty="0">
                <a:solidFill>
                  <a:schemeClr val="tx1"/>
                </a:solidFill>
              </a:rPr>
              <a:t>Must observe care of at least one resident who has been admitted to the Alzheimer’s facility or unit.</a:t>
            </a:r>
          </a:p>
          <a:p>
            <a:pPr marL="457200" indent="-457200">
              <a:buFont typeface="Wingdings" panose="05000000000000000000" pitchFamily="2" charset="2"/>
              <a:buChar char="q"/>
            </a:pPr>
            <a:r>
              <a:rPr lang="en-US" dirty="0">
                <a:solidFill>
                  <a:schemeClr val="tx1"/>
                </a:solidFill>
              </a:rPr>
              <a:t>Valid for 2 years</a:t>
            </a:r>
          </a:p>
          <a:p>
            <a:pPr marL="457200" indent="-457200">
              <a:buFont typeface="Wingdings" panose="05000000000000000000" pitchFamily="2" charset="2"/>
              <a:buChar char="q"/>
            </a:pPr>
            <a:r>
              <a:rPr lang="en-US" dirty="0">
                <a:solidFill>
                  <a:schemeClr val="tx1"/>
                </a:solidFill>
              </a:rPr>
              <a:t>HHSC cancels if there is a change of Ownership or HHSC determines facility or unit is not in compliance.</a:t>
            </a:r>
          </a:p>
        </p:txBody>
      </p:sp>
      <p:pic>
        <p:nvPicPr>
          <p:cNvPr id="4" name="Picture 3">
            <a:extLst>
              <a:ext uri="{FF2B5EF4-FFF2-40B4-BE49-F238E27FC236}">
                <a16:creationId xmlns:a16="http://schemas.microsoft.com/office/drawing/2014/main" id="{BE7D7301-5910-4CA0-987E-B9923A7536CA}"/>
              </a:ext>
            </a:extLst>
          </p:cNvPr>
          <p:cNvPicPr>
            <a:picLocks noChangeAspect="1"/>
          </p:cNvPicPr>
          <p:nvPr/>
        </p:nvPicPr>
        <p:blipFill>
          <a:blip r:embed="rId2"/>
          <a:stretch>
            <a:fillRect/>
          </a:stretch>
        </p:blipFill>
        <p:spPr>
          <a:xfrm>
            <a:off x="9288484" y="5997575"/>
            <a:ext cx="1828803" cy="640080"/>
          </a:xfrm>
          <a:prstGeom prst="rect">
            <a:avLst/>
          </a:prstGeom>
        </p:spPr>
      </p:pic>
    </p:spTree>
    <p:extLst>
      <p:ext uri="{BB962C8B-B14F-4D97-AF65-F5344CB8AC3E}">
        <p14:creationId xmlns:p14="http://schemas.microsoft.com/office/powerpoint/2010/main" val="375052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599"/>
            <a:ext cx="10612582" cy="1399309"/>
          </a:xfrm>
        </p:spPr>
        <p:txBody>
          <a:bodyPr>
            <a:normAutofit/>
          </a:bodyPr>
          <a:lstStyle/>
          <a:p>
            <a:r>
              <a:rPr lang="en-US" dirty="0"/>
              <a:t>New Regulation</a:t>
            </a:r>
            <a:br>
              <a:rPr lang="en-US" dirty="0"/>
            </a:br>
            <a:r>
              <a:rPr lang="en-US" dirty="0"/>
              <a:t>Lap Belts for Those is Wheelchairs</a:t>
            </a:r>
          </a:p>
        </p:txBody>
      </p:sp>
      <p:sp>
        <p:nvSpPr>
          <p:cNvPr id="3" name="Content Placeholder 2"/>
          <p:cNvSpPr>
            <a:spLocks noGrp="1"/>
          </p:cNvSpPr>
          <p:nvPr>
            <p:ph idx="1"/>
          </p:nvPr>
        </p:nvSpPr>
        <p:spPr>
          <a:xfrm>
            <a:off x="637309" y="2133600"/>
            <a:ext cx="10501746" cy="4350327"/>
          </a:xfrm>
        </p:spPr>
        <p:txBody>
          <a:bodyPr>
            <a:noAutofit/>
          </a:bodyPr>
          <a:lstStyle/>
          <a:p>
            <a:pPr marL="457200" indent="-457200">
              <a:buFont typeface="Wingdings" panose="05000000000000000000" pitchFamily="2" charset="2"/>
              <a:buChar char="q"/>
            </a:pPr>
            <a:r>
              <a:rPr lang="en-US" dirty="0">
                <a:solidFill>
                  <a:schemeClr val="tx1"/>
                </a:solidFill>
              </a:rPr>
              <a:t>TAC, Title 40, Chapter 92, Licensing Standards for Assisted Living Facilities - Handbook, Subchapter G, Section 92.128</a:t>
            </a:r>
          </a:p>
          <a:p>
            <a:pPr marL="457200" indent="-457200">
              <a:lnSpc>
                <a:spcPct val="120000"/>
              </a:lnSpc>
              <a:spcBef>
                <a:spcPts val="0"/>
              </a:spcBef>
              <a:spcAft>
                <a:spcPts val="0"/>
              </a:spcAft>
              <a:buFont typeface="Wingdings" panose="05000000000000000000" pitchFamily="2" charset="2"/>
              <a:buChar char="q"/>
            </a:pPr>
            <a:r>
              <a:rPr lang="en-US" dirty="0">
                <a:solidFill>
                  <a:schemeClr val="tx1"/>
                </a:solidFill>
              </a:rPr>
              <a:t>Requires a wheelchair self-release seat belt on a resident’s wheelchair if:</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a signed authorization is received by the resident or guardian;</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the resident consistently demonstrates ability to self-release and re-fasten; and</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it complies with the plan of care.</a:t>
            </a:r>
          </a:p>
          <a:p>
            <a:pPr marL="457200" indent="-457200">
              <a:lnSpc>
                <a:spcPct val="120000"/>
              </a:lnSpc>
              <a:spcBef>
                <a:spcPts val="0"/>
              </a:spcBef>
              <a:spcAft>
                <a:spcPts val="0"/>
              </a:spcAft>
              <a:buFont typeface="Wingdings" panose="05000000000000000000" pitchFamily="2" charset="2"/>
              <a:buChar char="q"/>
            </a:pPr>
            <a:r>
              <a:rPr lang="en-US" dirty="0">
                <a:solidFill>
                  <a:schemeClr val="tx1"/>
                </a:solidFill>
              </a:rPr>
              <a:t>A facility that advertises as a restraint-free facility is not required to comply with the request if:</a:t>
            </a:r>
          </a:p>
          <a:p>
            <a:pPr marL="692150" lvl="1" indent="-234950">
              <a:lnSpc>
                <a:spcPct val="120000"/>
              </a:lnSpc>
              <a:spcBef>
                <a:spcPts val="0"/>
              </a:spcBef>
              <a:spcAft>
                <a:spcPts val="0"/>
              </a:spcAft>
              <a:buFont typeface="Wingdings" panose="05000000000000000000" pitchFamily="2" charset="2"/>
              <a:buChar char="§"/>
            </a:pPr>
            <a:r>
              <a:rPr lang="en-US" sz="2000" dirty="0">
                <a:solidFill>
                  <a:schemeClr val="tx1"/>
                </a:solidFill>
              </a:rPr>
              <a:t>the facility provides current and prospective residents a written disclosure stating the facility is restraint-free and is not required to comply with such a request; and</a:t>
            </a:r>
          </a:p>
          <a:p>
            <a:pPr marL="692150" lvl="1" indent="-234950">
              <a:lnSpc>
                <a:spcPct val="120000"/>
              </a:lnSpc>
              <a:spcBef>
                <a:spcPts val="0"/>
              </a:spcBef>
              <a:spcAft>
                <a:spcPts val="0"/>
              </a:spcAft>
              <a:buFont typeface="Wingdings" panose="05000000000000000000" pitchFamily="2" charset="2"/>
              <a:buChar char="§"/>
            </a:pPr>
            <a:r>
              <a:rPr lang="en-US" sz="2000" dirty="0">
                <a:solidFill>
                  <a:schemeClr val="tx1"/>
                </a:solidFill>
              </a:rPr>
              <a:t>it makes reasonable efforts to accommodate the concerns of a resident who requested a lap belt.</a:t>
            </a:r>
          </a:p>
        </p:txBody>
      </p:sp>
      <p:pic>
        <p:nvPicPr>
          <p:cNvPr id="4" name="Picture 3">
            <a:extLst>
              <a:ext uri="{FF2B5EF4-FFF2-40B4-BE49-F238E27FC236}">
                <a16:creationId xmlns:a16="http://schemas.microsoft.com/office/drawing/2014/main" id="{AE5EF058-4E8D-4254-A8D8-A59C39ECB4F3}"/>
              </a:ext>
            </a:extLst>
          </p:cNvPr>
          <p:cNvPicPr>
            <a:picLocks noChangeAspect="1"/>
          </p:cNvPicPr>
          <p:nvPr/>
        </p:nvPicPr>
        <p:blipFill>
          <a:blip r:embed="rId2"/>
          <a:stretch>
            <a:fillRect/>
          </a:stretch>
        </p:blipFill>
        <p:spPr>
          <a:xfrm>
            <a:off x="9310252" y="6163887"/>
            <a:ext cx="1828803" cy="640080"/>
          </a:xfrm>
          <a:prstGeom prst="rect">
            <a:avLst/>
          </a:prstGeom>
        </p:spPr>
      </p:pic>
    </p:spTree>
    <p:extLst>
      <p:ext uri="{BB962C8B-B14F-4D97-AF65-F5344CB8AC3E}">
        <p14:creationId xmlns:p14="http://schemas.microsoft.com/office/powerpoint/2010/main" val="206826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0926-FE80-46F8-B19E-53357A259689}"/>
              </a:ext>
            </a:extLst>
          </p:cNvPr>
          <p:cNvSpPr>
            <a:spLocks noGrp="1"/>
          </p:cNvSpPr>
          <p:nvPr>
            <p:ph type="ctrTitle"/>
          </p:nvPr>
        </p:nvSpPr>
        <p:spPr>
          <a:xfrm>
            <a:off x="1261872" y="758952"/>
            <a:ext cx="9857884" cy="3731405"/>
          </a:xfrm>
        </p:spPr>
        <p:txBody>
          <a:bodyPr/>
          <a:lstStyle/>
          <a:p>
            <a:r>
              <a:rPr lang="en-US" dirty="0"/>
              <a:t>Out and About with TALA</a:t>
            </a:r>
          </a:p>
        </p:txBody>
      </p:sp>
      <p:sp>
        <p:nvSpPr>
          <p:cNvPr id="3" name="Subtitle 2">
            <a:extLst>
              <a:ext uri="{FF2B5EF4-FFF2-40B4-BE49-F238E27FC236}">
                <a16:creationId xmlns:a16="http://schemas.microsoft.com/office/drawing/2014/main" id="{2023FC76-8979-4AFE-B920-D1D237D39B0E}"/>
              </a:ext>
            </a:extLst>
          </p:cNvPr>
          <p:cNvSpPr>
            <a:spLocks noGrp="1"/>
          </p:cNvSpPr>
          <p:nvPr>
            <p:ph type="subTitle" idx="1"/>
          </p:nvPr>
        </p:nvSpPr>
        <p:spPr>
          <a:xfrm>
            <a:off x="1261871" y="4800600"/>
            <a:ext cx="9857885" cy="1691640"/>
          </a:xfrm>
        </p:spPr>
        <p:txBody>
          <a:bodyPr>
            <a:normAutofit/>
          </a:bodyPr>
          <a:lstStyle/>
          <a:p>
            <a:r>
              <a:rPr lang="en-US" sz="2400" b="1" dirty="0">
                <a:solidFill>
                  <a:schemeClr val="tx1"/>
                </a:solidFill>
              </a:rPr>
              <a:t>TALA is committed to raising awareness of assisted living issues, especially at the Texas Capitol and at the Health and Human Services Commission – the agency that regulates assisted living in Texas. </a:t>
            </a:r>
          </a:p>
          <a:p>
            <a:endParaRPr lang="en-US" dirty="0"/>
          </a:p>
        </p:txBody>
      </p:sp>
      <p:pic>
        <p:nvPicPr>
          <p:cNvPr id="8" name="Picture 7">
            <a:extLst>
              <a:ext uri="{FF2B5EF4-FFF2-40B4-BE49-F238E27FC236}">
                <a16:creationId xmlns:a16="http://schemas.microsoft.com/office/drawing/2014/main" id="{42F83FDF-AC05-4177-9821-659FF325F1F8}"/>
              </a:ext>
            </a:extLst>
          </p:cNvPr>
          <p:cNvPicPr>
            <a:picLocks noChangeAspect="1"/>
          </p:cNvPicPr>
          <p:nvPr/>
        </p:nvPicPr>
        <p:blipFill>
          <a:blip r:embed="rId2"/>
          <a:stretch>
            <a:fillRect/>
          </a:stretch>
        </p:blipFill>
        <p:spPr>
          <a:xfrm>
            <a:off x="6601751" y="758952"/>
            <a:ext cx="4328377" cy="1452157"/>
          </a:xfrm>
          <a:prstGeom prst="rect">
            <a:avLst/>
          </a:prstGeom>
        </p:spPr>
      </p:pic>
    </p:spTree>
    <p:extLst>
      <p:ext uri="{BB962C8B-B14F-4D97-AF65-F5344CB8AC3E}">
        <p14:creationId xmlns:p14="http://schemas.microsoft.com/office/powerpoint/2010/main" val="74570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599"/>
            <a:ext cx="10612582" cy="1025237"/>
          </a:xfrm>
        </p:spPr>
        <p:txBody>
          <a:bodyPr>
            <a:normAutofit fontScale="90000"/>
          </a:bodyPr>
          <a:lstStyle/>
          <a:p>
            <a:r>
              <a:rPr lang="en-US" dirty="0"/>
              <a:t>New Regulations</a:t>
            </a:r>
            <a:br>
              <a:rPr lang="en-US" dirty="0"/>
            </a:br>
            <a:r>
              <a:rPr lang="en-US" dirty="0"/>
              <a:t>Long-term Care Ombudsman</a:t>
            </a:r>
          </a:p>
        </p:txBody>
      </p:sp>
      <p:sp>
        <p:nvSpPr>
          <p:cNvPr id="3" name="Content Placeholder 2"/>
          <p:cNvSpPr>
            <a:spLocks noGrp="1"/>
          </p:cNvSpPr>
          <p:nvPr>
            <p:ph idx="1"/>
          </p:nvPr>
        </p:nvSpPr>
        <p:spPr>
          <a:xfrm>
            <a:off x="637309" y="1801091"/>
            <a:ext cx="10479978" cy="4447310"/>
          </a:xfrm>
        </p:spPr>
        <p:txBody>
          <a:bodyPr>
            <a:noAutofit/>
          </a:bodyPr>
          <a:lstStyle/>
          <a:p>
            <a:pPr marL="457200" indent="-457200">
              <a:buFont typeface="Wingdings" panose="05000000000000000000" pitchFamily="2" charset="2"/>
              <a:buChar char="q"/>
            </a:pPr>
            <a:r>
              <a:rPr lang="en-US" sz="1900" dirty="0">
                <a:solidFill>
                  <a:schemeClr val="tx1"/>
                </a:solidFill>
              </a:rPr>
              <a:t>92.2, Definitions - Adds new definitions for Certified ombudsman, CFR, Managing local ombudsman, Ombudsman intern, Ombudsman Program, Private and unimpeded access, State Ombudsman, and Willfully interfere. Revises the definitions of Alzheimer’s Assisted Living Disclosure Statement form.</a:t>
            </a:r>
          </a:p>
          <a:p>
            <a:pPr marL="457200" indent="-457200">
              <a:buFont typeface="Wingdings" panose="05000000000000000000" pitchFamily="2" charset="2"/>
              <a:buChar char="q"/>
            </a:pPr>
            <a:r>
              <a:rPr lang="en-US" sz="1900" dirty="0">
                <a:solidFill>
                  <a:schemeClr val="tx1"/>
                </a:solidFill>
              </a:rPr>
              <a:t>92.125, Residents Bill of Rights - Updates terms related to the Ombudsman Program.</a:t>
            </a:r>
          </a:p>
          <a:p>
            <a:pPr marL="457200" indent="-457200">
              <a:buFont typeface="Wingdings" panose="05000000000000000000" pitchFamily="2" charset="2"/>
              <a:buChar char="q"/>
            </a:pPr>
            <a:r>
              <a:rPr lang="en-US" sz="1900" dirty="0">
                <a:solidFill>
                  <a:schemeClr val="tx1"/>
                </a:solidFill>
              </a:rPr>
              <a:t>92.127, Required Postings - Updates terms and provides a telephone number for the Ombudsman Program.</a:t>
            </a:r>
          </a:p>
          <a:p>
            <a:pPr marL="457200" indent="-457200">
              <a:buFont typeface="Wingdings" panose="05000000000000000000" pitchFamily="2" charset="2"/>
              <a:buChar char="q"/>
            </a:pPr>
            <a:r>
              <a:rPr lang="en-US" sz="1900" dirty="0">
                <a:solidFill>
                  <a:schemeClr val="tx1"/>
                </a:solidFill>
              </a:rPr>
              <a:t>92.551, Administrative Penalties - Updates terms related to the Ombudsman Program. Adds that HHSC may assess an administrative penalty against a person who retaliates against a representative of HHSC. Adds that HHSC may assess an administrative penalty against a person who willfully interferes with or retaliates against a the State Ombudsman, certified ombudsman or an ombudsman intern performing their duties.</a:t>
            </a:r>
          </a:p>
        </p:txBody>
      </p:sp>
      <p:pic>
        <p:nvPicPr>
          <p:cNvPr id="4" name="Picture 3">
            <a:extLst>
              <a:ext uri="{FF2B5EF4-FFF2-40B4-BE49-F238E27FC236}">
                <a16:creationId xmlns:a16="http://schemas.microsoft.com/office/drawing/2014/main" id="{410D481F-A733-42DE-A910-FDB1CA7CC5B4}"/>
              </a:ext>
            </a:extLst>
          </p:cNvPr>
          <p:cNvPicPr>
            <a:picLocks noChangeAspect="1"/>
          </p:cNvPicPr>
          <p:nvPr/>
        </p:nvPicPr>
        <p:blipFill>
          <a:blip r:embed="rId2"/>
          <a:stretch>
            <a:fillRect/>
          </a:stretch>
        </p:blipFill>
        <p:spPr>
          <a:xfrm>
            <a:off x="9288484" y="5997575"/>
            <a:ext cx="1828803" cy="640080"/>
          </a:xfrm>
          <a:prstGeom prst="rect">
            <a:avLst/>
          </a:prstGeom>
        </p:spPr>
      </p:pic>
    </p:spTree>
    <p:extLst>
      <p:ext uri="{BB962C8B-B14F-4D97-AF65-F5344CB8AC3E}">
        <p14:creationId xmlns:p14="http://schemas.microsoft.com/office/powerpoint/2010/main" val="328921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599"/>
            <a:ext cx="10612582" cy="1399309"/>
          </a:xfrm>
        </p:spPr>
        <p:txBody>
          <a:bodyPr>
            <a:normAutofit/>
          </a:bodyPr>
          <a:lstStyle/>
          <a:p>
            <a:r>
              <a:rPr lang="en-US" dirty="0"/>
              <a:t>New Regulations</a:t>
            </a:r>
            <a:br>
              <a:rPr lang="en-US" dirty="0"/>
            </a:br>
            <a:r>
              <a:rPr lang="en-US" dirty="0"/>
              <a:t>Long-term Care Ombudsman</a:t>
            </a:r>
          </a:p>
        </p:txBody>
      </p:sp>
      <p:sp>
        <p:nvSpPr>
          <p:cNvPr id="3" name="Content Placeholder 2"/>
          <p:cNvSpPr>
            <a:spLocks noGrp="1"/>
          </p:cNvSpPr>
          <p:nvPr>
            <p:ph idx="1"/>
          </p:nvPr>
        </p:nvSpPr>
        <p:spPr>
          <a:xfrm>
            <a:off x="637309" y="2133600"/>
            <a:ext cx="10127673" cy="3863975"/>
          </a:xfrm>
        </p:spPr>
        <p:txBody>
          <a:bodyPr>
            <a:noAutofit/>
          </a:bodyPr>
          <a:lstStyle/>
          <a:p>
            <a:pPr marL="457200" indent="-457200">
              <a:buFont typeface="Wingdings" panose="05000000000000000000" pitchFamily="2" charset="2"/>
              <a:buChar char="q"/>
            </a:pPr>
            <a:r>
              <a:rPr lang="en-US" dirty="0">
                <a:solidFill>
                  <a:schemeClr val="tx1"/>
                </a:solidFill>
              </a:rPr>
              <a:t>92.801, Access to Residents and Records by the State Long-Term Care Ombudsman Program</a:t>
            </a:r>
          </a:p>
          <a:p>
            <a:pPr marL="692150" lvl="1" indent="-250825">
              <a:buFont typeface="Wingdings" panose="05000000000000000000" pitchFamily="2" charset="2"/>
              <a:buChar char="§"/>
            </a:pPr>
            <a:r>
              <a:rPr lang="en-US" sz="2000" dirty="0">
                <a:solidFill>
                  <a:schemeClr val="tx1"/>
                </a:solidFill>
              </a:rPr>
              <a:t>Outlines the assisted living facility requirements to allow access to a facility and a resident by the State Ombudsman, certified ombudsman and an ombudsman intern during regular visiting hours and for the State Ombudsman and a certified ombudsman at a time other than regular business hours to complete an investigation. </a:t>
            </a:r>
          </a:p>
          <a:p>
            <a:pPr marL="692150" lvl="1" indent="-250825">
              <a:buFont typeface="Wingdings" panose="05000000000000000000" pitchFamily="2" charset="2"/>
              <a:buChar char="§"/>
            </a:pPr>
            <a:r>
              <a:rPr lang="en-US" sz="2000" dirty="0">
                <a:solidFill>
                  <a:schemeClr val="tx1"/>
                </a:solidFill>
              </a:rPr>
              <a:t>Sets forth the conditions that must be met to allow the State Ombudsman or a certified ombudsman access to all files, records and other information concerning an incident, as well as the administrative records, policies and documents available to the residents and general public. </a:t>
            </a:r>
          </a:p>
          <a:p>
            <a:pPr marL="692150" lvl="1" indent="-250825">
              <a:buFont typeface="Wingdings" panose="05000000000000000000" pitchFamily="2" charset="2"/>
              <a:buChar char="§"/>
            </a:pPr>
            <a:r>
              <a:rPr lang="en-US" sz="2000" dirty="0">
                <a:solidFill>
                  <a:schemeClr val="tx1"/>
                </a:solidFill>
              </a:rPr>
              <a:t>Adds requirements related to the release of HIPPA information to the State Ombudsman or a certified ombudsman.</a:t>
            </a:r>
          </a:p>
        </p:txBody>
      </p:sp>
      <p:pic>
        <p:nvPicPr>
          <p:cNvPr id="4" name="Picture 3">
            <a:extLst>
              <a:ext uri="{FF2B5EF4-FFF2-40B4-BE49-F238E27FC236}">
                <a16:creationId xmlns:a16="http://schemas.microsoft.com/office/drawing/2014/main" id="{410D481F-A733-42DE-A910-FDB1CA7CC5B4}"/>
              </a:ext>
            </a:extLst>
          </p:cNvPr>
          <p:cNvPicPr>
            <a:picLocks noChangeAspect="1"/>
          </p:cNvPicPr>
          <p:nvPr/>
        </p:nvPicPr>
        <p:blipFill>
          <a:blip r:embed="rId2"/>
          <a:stretch>
            <a:fillRect/>
          </a:stretch>
        </p:blipFill>
        <p:spPr>
          <a:xfrm>
            <a:off x="9288484" y="5997575"/>
            <a:ext cx="1828803" cy="640080"/>
          </a:xfrm>
          <a:prstGeom prst="rect">
            <a:avLst/>
          </a:prstGeom>
        </p:spPr>
      </p:pic>
    </p:spTree>
    <p:extLst>
      <p:ext uri="{BB962C8B-B14F-4D97-AF65-F5344CB8AC3E}">
        <p14:creationId xmlns:p14="http://schemas.microsoft.com/office/powerpoint/2010/main" val="249272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7" y="266329"/>
            <a:ext cx="8780516" cy="1576325"/>
          </a:xfrm>
        </p:spPr>
        <p:txBody>
          <a:bodyPr>
            <a:normAutofit/>
          </a:bodyPr>
          <a:lstStyle/>
          <a:p>
            <a:r>
              <a:rPr lang="en-US" sz="4000" dirty="0"/>
              <a:t>Health and Human Services Commission Reorganization</a:t>
            </a:r>
          </a:p>
        </p:txBody>
      </p:sp>
      <p:sp>
        <p:nvSpPr>
          <p:cNvPr id="3" name="Content Placeholder 2"/>
          <p:cNvSpPr>
            <a:spLocks noGrp="1"/>
          </p:cNvSpPr>
          <p:nvPr>
            <p:ph idx="1"/>
          </p:nvPr>
        </p:nvSpPr>
        <p:spPr>
          <a:xfrm>
            <a:off x="493487" y="2036617"/>
            <a:ext cx="10936513" cy="3560619"/>
          </a:xfrm>
        </p:spPr>
        <p:txBody>
          <a:bodyPr>
            <a:noAutofit/>
          </a:bodyPr>
          <a:lstStyle/>
          <a:p>
            <a:pPr marL="457200" lvl="2" indent="-457200">
              <a:buFont typeface="Wingdings" panose="05000000000000000000" pitchFamily="2" charset="2"/>
              <a:buChar char="q"/>
            </a:pPr>
            <a:r>
              <a:rPr lang="en-US" sz="2200" dirty="0">
                <a:solidFill>
                  <a:schemeClr val="tx1"/>
                </a:solidFill>
              </a:rPr>
              <a:t>DADS ceased to exist on 9/1/17</a:t>
            </a:r>
          </a:p>
          <a:p>
            <a:pPr marL="457200" lvl="2" indent="-457200">
              <a:buFont typeface="Wingdings" panose="05000000000000000000" pitchFamily="2" charset="2"/>
              <a:buChar char="q"/>
            </a:pPr>
            <a:r>
              <a:rPr lang="en-US" sz="2200" i="0" dirty="0">
                <a:solidFill>
                  <a:schemeClr val="tx1"/>
                </a:solidFill>
              </a:rPr>
              <a:t>Long-Term Care Ombudsman is now </a:t>
            </a:r>
            <a:r>
              <a:rPr lang="en-US" sz="2200" dirty="0">
                <a:solidFill>
                  <a:schemeClr val="tx1"/>
                </a:solidFill>
              </a:rPr>
              <a:t>under the HHSC Chief of Staff</a:t>
            </a:r>
            <a:endParaRPr lang="en-US" sz="2200" i="0" dirty="0">
              <a:solidFill>
                <a:schemeClr val="tx1"/>
              </a:solidFill>
            </a:endParaRPr>
          </a:p>
          <a:p>
            <a:pPr marL="457200" lvl="2" indent="-457200">
              <a:buFont typeface="Wingdings" panose="05000000000000000000" pitchFamily="2" charset="2"/>
              <a:buChar char="q"/>
            </a:pPr>
            <a:r>
              <a:rPr lang="en-US" sz="2200" i="0" dirty="0">
                <a:solidFill>
                  <a:schemeClr val="tx1"/>
                </a:solidFill>
              </a:rPr>
              <a:t>Adult Protective Services remained at DFPS</a:t>
            </a:r>
          </a:p>
          <a:p>
            <a:pPr marL="457200" lvl="2" indent="-457200">
              <a:buFont typeface="Wingdings" panose="05000000000000000000" pitchFamily="2" charset="2"/>
              <a:buChar char="q"/>
            </a:pPr>
            <a:r>
              <a:rPr lang="en-US" sz="2200" i="0" dirty="0">
                <a:solidFill>
                  <a:schemeClr val="tx1"/>
                </a:solidFill>
              </a:rPr>
              <a:t>All regulatory services across the agency </a:t>
            </a:r>
            <a:r>
              <a:rPr lang="en-US" sz="2200" dirty="0">
                <a:solidFill>
                  <a:schemeClr val="tx1"/>
                </a:solidFill>
              </a:rPr>
              <a:t>have</a:t>
            </a:r>
            <a:r>
              <a:rPr lang="en-US" sz="2200" i="0" dirty="0">
                <a:solidFill>
                  <a:schemeClr val="tx1"/>
                </a:solidFill>
              </a:rPr>
              <a:t> be consolidated </a:t>
            </a:r>
            <a:r>
              <a:rPr lang="en-US" sz="2200" dirty="0">
                <a:solidFill>
                  <a:schemeClr val="tx1"/>
                </a:solidFill>
              </a:rPr>
              <a:t>into the Regulatory Services Division – headed by David Kostroun, Deputy Executive Commissioner</a:t>
            </a:r>
          </a:p>
          <a:p>
            <a:pPr marL="457200" lvl="2" indent="-457200">
              <a:buFont typeface="Wingdings" panose="05000000000000000000" pitchFamily="2" charset="2"/>
              <a:buChar char="q"/>
            </a:pPr>
            <a:r>
              <a:rPr lang="en-US" sz="2200" dirty="0">
                <a:solidFill>
                  <a:schemeClr val="tx1"/>
                </a:solidFill>
              </a:rPr>
              <a:t>Assisted Living is under the Long-term Care Regulatory – headed by Mary Henderson, Associate Commissioner</a:t>
            </a:r>
          </a:p>
          <a:p>
            <a:pPr marL="457200" lvl="2" indent="-457200">
              <a:buFont typeface="Wingdings" panose="05000000000000000000" pitchFamily="2" charset="2"/>
              <a:buChar char="q"/>
            </a:pPr>
            <a:r>
              <a:rPr lang="en-US" sz="2200" i="0" dirty="0">
                <a:solidFill>
                  <a:schemeClr val="tx1"/>
                </a:solidFill>
              </a:rPr>
              <a:t>Website is still a work in progress</a:t>
            </a:r>
            <a:endParaRPr lang="en-US" sz="2200" dirty="0">
              <a:solidFill>
                <a:schemeClr val="tx1"/>
              </a:solidFill>
            </a:endParaRPr>
          </a:p>
          <a:p>
            <a:pPr marL="457200" lvl="2" indent="-457200">
              <a:buFont typeface="Wingdings" panose="05000000000000000000" pitchFamily="2" charset="2"/>
              <a:buChar char="q"/>
            </a:pPr>
            <a:r>
              <a:rPr lang="en-US" sz="2200" i="0" dirty="0">
                <a:solidFill>
                  <a:schemeClr val="tx1"/>
                </a:solidFill>
              </a:rPr>
              <a:t>Old emails continue to work - new email @HHSC.</a:t>
            </a:r>
            <a:r>
              <a:rPr lang="en-US" sz="2200" dirty="0">
                <a:solidFill>
                  <a:schemeClr val="tx1"/>
                </a:solidFill>
              </a:rPr>
              <a:t>t</a:t>
            </a:r>
            <a:r>
              <a:rPr lang="en-US" sz="2200" i="0" dirty="0">
                <a:solidFill>
                  <a:schemeClr val="tx1"/>
                </a:solidFill>
              </a:rPr>
              <a:t>exas.gov</a:t>
            </a:r>
          </a:p>
        </p:txBody>
      </p:sp>
      <p:pic>
        <p:nvPicPr>
          <p:cNvPr id="7" name="Picture 6"/>
          <p:cNvPicPr>
            <a:picLocks noChangeAspect="1"/>
          </p:cNvPicPr>
          <p:nvPr/>
        </p:nvPicPr>
        <p:blipFill>
          <a:blip r:embed="rId2"/>
          <a:stretch>
            <a:fillRect/>
          </a:stretch>
        </p:blipFill>
        <p:spPr>
          <a:xfrm>
            <a:off x="9387384" y="6018615"/>
            <a:ext cx="1828803" cy="640080"/>
          </a:xfrm>
          <a:prstGeom prst="rect">
            <a:avLst/>
          </a:prstGeom>
        </p:spPr>
      </p:pic>
      <p:pic>
        <p:nvPicPr>
          <p:cNvPr id="9" name="Picture 8" descr="A picture containing sky&#10;&#10;Description generated with very high confidence">
            <a:extLst>
              <a:ext uri="{FF2B5EF4-FFF2-40B4-BE49-F238E27FC236}">
                <a16:creationId xmlns:a16="http://schemas.microsoft.com/office/drawing/2014/main" id="{866FFBA8-9827-4230-BD3E-5011F7A017EF}"/>
              </a:ext>
            </a:extLst>
          </p:cNvPr>
          <p:cNvPicPr>
            <a:picLocks noChangeAspect="1"/>
          </p:cNvPicPr>
          <p:nvPr/>
        </p:nvPicPr>
        <p:blipFill>
          <a:blip r:embed="rId3"/>
          <a:stretch>
            <a:fillRect/>
          </a:stretch>
        </p:blipFill>
        <p:spPr>
          <a:xfrm>
            <a:off x="7895771" y="478776"/>
            <a:ext cx="3320416" cy="1785257"/>
          </a:xfrm>
          <a:prstGeom prst="rect">
            <a:avLst/>
          </a:prstGeom>
        </p:spPr>
      </p:pic>
    </p:spTree>
    <p:extLst>
      <p:ext uri="{BB962C8B-B14F-4D97-AF65-F5344CB8AC3E}">
        <p14:creationId xmlns:p14="http://schemas.microsoft.com/office/powerpoint/2010/main" val="12955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9C79-347E-4193-B86D-04B0FB1CF54E}"/>
              </a:ext>
            </a:extLst>
          </p:cNvPr>
          <p:cNvSpPr>
            <a:spLocks noGrp="1"/>
          </p:cNvSpPr>
          <p:nvPr>
            <p:ph type="title"/>
          </p:nvPr>
        </p:nvSpPr>
        <p:spPr>
          <a:xfrm>
            <a:off x="429491" y="554182"/>
            <a:ext cx="10525021" cy="1482436"/>
          </a:xfrm>
        </p:spPr>
        <p:txBody>
          <a:bodyPr>
            <a:noAutofit/>
          </a:bodyPr>
          <a:lstStyle/>
          <a:p>
            <a:r>
              <a:rPr lang="en-US" sz="3600" dirty="0"/>
              <a:t>Fred Worley</a:t>
            </a:r>
            <a:br>
              <a:rPr lang="en-US" sz="3600" dirty="0"/>
            </a:br>
            <a:r>
              <a:rPr lang="en-US" sz="3600" dirty="0"/>
              <a:t>Head of the Architectural Unit at DADS</a:t>
            </a:r>
            <a:br>
              <a:rPr lang="en-US" sz="3600" dirty="0"/>
            </a:br>
            <a:r>
              <a:rPr lang="en-US" sz="3600" dirty="0"/>
              <a:t>Retires</a:t>
            </a:r>
          </a:p>
        </p:txBody>
      </p:sp>
      <p:pic>
        <p:nvPicPr>
          <p:cNvPr id="5" name="Content Placeholder 4" descr="A picture containing table, indoor, floor, chair&#10;&#10;Description generated with very high confidence">
            <a:extLst>
              <a:ext uri="{FF2B5EF4-FFF2-40B4-BE49-F238E27FC236}">
                <a16:creationId xmlns:a16="http://schemas.microsoft.com/office/drawing/2014/main" id="{67C1F8E7-9E44-471A-BD46-6C354C1811C8}"/>
              </a:ext>
            </a:extLst>
          </p:cNvPr>
          <p:cNvPicPr>
            <a:picLocks noGrp="1" noChangeAspect="1"/>
          </p:cNvPicPr>
          <p:nvPr>
            <p:ph idx="1"/>
          </p:nvPr>
        </p:nvPicPr>
        <p:blipFill>
          <a:blip r:embed="rId2"/>
          <a:stretch>
            <a:fillRect/>
          </a:stretch>
        </p:blipFill>
        <p:spPr>
          <a:xfrm>
            <a:off x="2955728" y="2258291"/>
            <a:ext cx="5472545" cy="3754582"/>
          </a:xfrm>
        </p:spPr>
      </p:pic>
      <p:pic>
        <p:nvPicPr>
          <p:cNvPr id="4" name="Picture 3">
            <a:extLst>
              <a:ext uri="{FF2B5EF4-FFF2-40B4-BE49-F238E27FC236}">
                <a16:creationId xmlns:a16="http://schemas.microsoft.com/office/drawing/2014/main" id="{193EDBB9-4C10-4809-8DCF-59DAD0EF36C5}"/>
              </a:ext>
            </a:extLst>
          </p:cNvPr>
          <p:cNvPicPr>
            <a:picLocks noChangeAspect="1"/>
          </p:cNvPicPr>
          <p:nvPr/>
        </p:nvPicPr>
        <p:blipFill>
          <a:blip r:embed="rId3"/>
          <a:stretch>
            <a:fillRect/>
          </a:stretch>
        </p:blipFill>
        <p:spPr>
          <a:xfrm>
            <a:off x="9288484" y="5997575"/>
            <a:ext cx="1828803" cy="640080"/>
          </a:xfrm>
          <a:prstGeom prst="rect">
            <a:avLst/>
          </a:prstGeom>
        </p:spPr>
      </p:pic>
    </p:spTree>
    <p:extLst>
      <p:ext uri="{BB962C8B-B14F-4D97-AF65-F5344CB8AC3E}">
        <p14:creationId xmlns:p14="http://schemas.microsoft.com/office/powerpoint/2010/main" val="227684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66330"/>
            <a:ext cx="8941493" cy="1243815"/>
          </a:xfrm>
        </p:spPr>
        <p:txBody>
          <a:bodyPr/>
          <a:lstStyle/>
          <a:p>
            <a:r>
              <a:rPr lang="en-US" dirty="0"/>
              <a:t>On the Horizon for HHSC</a:t>
            </a:r>
          </a:p>
        </p:txBody>
      </p:sp>
      <p:sp>
        <p:nvSpPr>
          <p:cNvPr id="3" name="Content Placeholder 2"/>
          <p:cNvSpPr>
            <a:spLocks noGrp="1"/>
          </p:cNvSpPr>
          <p:nvPr>
            <p:ph idx="1"/>
          </p:nvPr>
        </p:nvSpPr>
        <p:spPr>
          <a:xfrm>
            <a:off x="332509" y="1902347"/>
            <a:ext cx="11097491" cy="3999689"/>
          </a:xfrm>
        </p:spPr>
        <p:txBody>
          <a:bodyPr>
            <a:noAutofit/>
          </a:bodyPr>
          <a:lstStyle/>
          <a:p>
            <a:pPr lvl="1" indent="-457200">
              <a:lnSpc>
                <a:spcPct val="100000"/>
              </a:lnSpc>
              <a:spcBef>
                <a:spcPts val="0"/>
              </a:spcBef>
              <a:spcAft>
                <a:spcPts val="0"/>
              </a:spcAft>
              <a:buFont typeface="Wingdings" panose="05000000000000000000" pitchFamily="2" charset="2"/>
              <a:buChar char="q"/>
            </a:pPr>
            <a:r>
              <a:rPr lang="en-US" sz="2200" dirty="0">
                <a:solidFill>
                  <a:schemeClr val="tx1"/>
                </a:solidFill>
              </a:rPr>
              <a:t>Expect delays on surveys and inspections - Last legislative session, HHSC sustained a cut in funding that resulted in a loss of 74 survey positions.</a:t>
            </a:r>
          </a:p>
          <a:p>
            <a:pPr marL="692150" lvl="0" indent="-250825">
              <a:lnSpc>
                <a:spcPct val="100000"/>
              </a:lnSpc>
              <a:spcBef>
                <a:spcPts val="0"/>
              </a:spcBef>
              <a:spcAft>
                <a:spcPts val="0"/>
              </a:spcAft>
              <a:buFont typeface="Wingdings" panose="05000000000000000000" pitchFamily="2" charset="2"/>
              <a:buChar char="§"/>
            </a:pPr>
            <a:r>
              <a:rPr lang="en-US" sz="2200" dirty="0">
                <a:solidFill>
                  <a:schemeClr val="tx1"/>
                </a:solidFill>
              </a:rPr>
              <a:t>Expanding a pilot to all</a:t>
            </a:r>
            <a:r>
              <a:rPr lang="en-US" sz="2200" b="1" dirty="0">
                <a:solidFill>
                  <a:schemeClr val="tx1"/>
                </a:solidFill>
              </a:rPr>
              <a:t> </a:t>
            </a:r>
            <a:r>
              <a:rPr lang="en-US" sz="2200" dirty="0">
                <a:solidFill>
                  <a:schemeClr val="tx1"/>
                </a:solidFill>
              </a:rPr>
              <a:t>regions that will streamline the reports surveyors must write after conducting an ALF investigation. The new template puts a lot of the required information into a readable, check-box format, which will greatly reduce the amount of information that must be written out in a narrative style. </a:t>
            </a:r>
          </a:p>
          <a:p>
            <a:pPr marL="692150" lvl="0" indent="-250825">
              <a:lnSpc>
                <a:spcPct val="100000"/>
              </a:lnSpc>
              <a:spcBef>
                <a:spcPts val="0"/>
              </a:spcBef>
              <a:spcAft>
                <a:spcPts val="0"/>
              </a:spcAft>
              <a:buFont typeface="Wingdings" panose="05000000000000000000" pitchFamily="2" charset="2"/>
              <a:buChar char="§"/>
            </a:pPr>
            <a:r>
              <a:rPr lang="en-US" sz="2200" dirty="0">
                <a:solidFill>
                  <a:schemeClr val="tx1"/>
                </a:solidFill>
              </a:rPr>
              <a:t>Another initiative they are developing is moving toward a more risk-based approach for surveys for ALFs. This means that HHSC would be able to conduct a scaled-back version of a survey for providers that have a strong regulatory history.</a:t>
            </a:r>
          </a:p>
          <a:p>
            <a:pPr marL="457200" lvl="0" indent="-457200">
              <a:lnSpc>
                <a:spcPct val="100000"/>
              </a:lnSpc>
              <a:spcBef>
                <a:spcPts val="0"/>
              </a:spcBef>
              <a:spcAft>
                <a:spcPts val="0"/>
              </a:spcAft>
              <a:buFont typeface="Wingdings" panose="05000000000000000000" pitchFamily="2" charset="2"/>
              <a:buChar char="q"/>
            </a:pPr>
            <a:endParaRPr lang="en-US" sz="2200" dirty="0">
              <a:solidFill>
                <a:schemeClr val="tx1"/>
              </a:solidFill>
            </a:endParaRPr>
          </a:p>
          <a:p>
            <a:pPr marL="0" lvl="2" indent="0">
              <a:buNone/>
            </a:pPr>
            <a:endParaRPr lang="en-US" sz="2200" dirty="0"/>
          </a:p>
        </p:txBody>
      </p:sp>
      <p:pic>
        <p:nvPicPr>
          <p:cNvPr id="7" name="Picture 6"/>
          <p:cNvPicPr>
            <a:picLocks noChangeAspect="1"/>
          </p:cNvPicPr>
          <p:nvPr/>
        </p:nvPicPr>
        <p:blipFill>
          <a:blip r:embed="rId2"/>
          <a:stretch>
            <a:fillRect/>
          </a:stretch>
        </p:blipFill>
        <p:spPr>
          <a:xfrm>
            <a:off x="9387384" y="6217920"/>
            <a:ext cx="1828803" cy="640080"/>
          </a:xfrm>
          <a:prstGeom prst="rect">
            <a:avLst/>
          </a:prstGeom>
        </p:spPr>
      </p:pic>
      <p:pic>
        <p:nvPicPr>
          <p:cNvPr id="10" name="Picture 9">
            <a:extLst>
              <a:ext uri="{FF2B5EF4-FFF2-40B4-BE49-F238E27FC236}">
                <a16:creationId xmlns:a16="http://schemas.microsoft.com/office/drawing/2014/main" id="{F2E75C9F-74E0-4D38-B1EB-6D50398040BA}"/>
              </a:ext>
            </a:extLst>
          </p:cNvPr>
          <p:cNvPicPr>
            <a:picLocks noChangeAspect="1"/>
          </p:cNvPicPr>
          <p:nvPr/>
        </p:nvPicPr>
        <p:blipFill>
          <a:blip r:embed="rId3"/>
          <a:stretch>
            <a:fillRect/>
          </a:stretch>
        </p:blipFill>
        <p:spPr>
          <a:xfrm>
            <a:off x="8741501" y="69918"/>
            <a:ext cx="2474686" cy="1832429"/>
          </a:xfrm>
          <a:prstGeom prst="rect">
            <a:avLst/>
          </a:prstGeom>
        </p:spPr>
      </p:pic>
    </p:spTree>
    <p:extLst>
      <p:ext uri="{BB962C8B-B14F-4D97-AF65-F5344CB8AC3E}">
        <p14:creationId xmlns:p14="http://schemas.microsoft.com/office/powerpoint/2010/main" val="371233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3" y="266330"/>
            <a:ext cx="8622839" cy="1396215"/>
          </a:xfrm>
        </p:spPr>
        <p:txBody>
          <a:bodyPr/>
          <a:lstStyle/>
          <a:p>
            <a:r>
              <a:rPr lang="en-US" dirty="0"/>
              <a:t>On the Horizon for HHSC</a:t>
            </a:r>
          </a:p>
        </p:txBody>
      </p:sp>
      <p:sp>
        <p:nvSpPr>
          <p:cNvPr id="3" name="Content Placeholder 2"/>
          <p:cNvSpPr>
            <a:spLocks noGrp="1"/>
          </p:cNvSpPr>
          <p:nvPr>
            <p:ph idx="1"/>
          </p:nvPr>
        </p:nvSpPr>
        <p:spPr>
          <a:xfrm>
            <a:off x="651162" y="2216726"/>
            <a:ext cx="10418620" cy="4156365"/>
          </a:xfrm>
        </p:spPr>
        <p:txBody>
          <a:bodyPr>
            <a:noAutofit/>
          </a:bodyPr>
          <a:lstStyle/>
          <a:p>
            <a:pPr lvl="1" indent="-457200">
              <a:lnSpc>
                <a:spcPct val="100000"/>
              </a:lnSpc>
              <a:spcBef>
                <a:spcPts val="0"/>
              </a:spcBef>
              <a:spcAft>
                <a:spcPts val="0"/>
              </a:spcAft>
              <a:buFont typeface="Wingdings" panose="05000000000000000000" pitchFamily="2" charset="2"/>
              <a:buChar char="q"/>
            </a:pPr>
            <a:r>
              <a:rPr lang="en-US" sz="2200" dirty="0">
                <a:solidFill>
                  <a:schemeClr val="tx1"/>
                </a:solidFill>
              </a:rPr>
              <a:t>Reorganization of Title 40, Chapter 92 – Will move to Title 26, Chapter 553</a:t>
            </a:r>
          </a:p>
          <a:p>
            <a:pPr marL="0" lvl="1" indent="0">
              <a:lnSpc>
                <a:spcPct val="100000"/>
              </a:lnSpc>
              <a:spcBef>
                <a:spcPts val="0"/>
              </a:spcBef>
              <a:spcAft>
                <a:spcPts val="0"/>
              </a:spcAft>
              <a:buNone/>
            </a:pPr>
            <a:endParaRPr lang="en-US" sz="2200" dirty="0">
              <a:solidFill>
                <a:schemeClr val="tx1"/>
              </a:solidFill>
            </a:endParaRPr>
          </a:p>
          <a:p>
            <a:pPr lvl="1" indent="-457200">
              <a:lnSpc>
                <a:spcPct val="100000"/>
              </a:lnSpc>
              <a:spcBef>
                <a:spcPts val="0"/>
              </a:spcBef>
              <a:spcAft>
                <a:spcPts val="0"/>
              </a:spcAft>
              <a:buFont typeface="Wingdings" panose="05000000000000000000" pitchFamily="2" charset="2"/>
              <a:buChar char="q"/>
            </a:pPr>
            <a:r>
              <a:rPr lang="en-US" sz="2200" dirty="0">
                <a:solidFill>
                  <a:schemeClr val="tx1"/>
                </a:solidFill>
              </a:rPr>
              <a:t>Developing a new web-based portal that will allow LTC providers the ability to manage their license applications/renewals/changes online. </a:t>
            </a:r>
          </a:p>
          <a:p>
            <a:pPr marL="457200" indent="-457200">
              <a:buFont typeface="Wingdings" panose="05000000000000000000" pitchFamily="2" charset="2"/>
              <a:buChar char="q"/>
            </a:pPr>
            <a:r>
              <a:rPr lang="en-US" sz="2200" dirty="0">
                <a:solidFill>
                  <a:schemeClr val="tx1"/>
                </a:solidFill>
              </a:rPr>
              <a:t>HHSC is developing a remediation plan to ensure Medicaid assisted living facility services are compliant with the federal HCBS regulation. HHSC is planning to share the strategy with stakeholders at the end of April. The remediation strategy will be included in the statewide transition plan we submit to CMS, which is planned for the end of the summer. </a:t>
            </a:r>
          </a:p>
          <a:p>
            <a:pPr marL="457200" indent="-457200">
              <a:buFont typeface="Wingdings" panose="05000000000000000000" pitchFamily="2" charset="2"/>
              <a:buChar char="q"/>
            </a:pPr>
            <a:r>
              <a:rPr lang="en-US" sz="2200" dirty="0">
                <a:solidFill>
                  <a:schemeClr val="tx1"/>
                </a:solidFill>
              </a:rPr>
              <a:t>Resident Discharge – Recent policy discussion concerning Section 92.125 (a) (3) (X)</a:t>
            </a:r>
          </a:p>
          <a:p>
            <a:pPr marL="617220" lvl="2" indent="-342900">
              <a:buFont typeface="Wingdings" panose="05000000000000000000" pitchFamily="2" charset="2"/>
              <a:buChar char="§"/>
            </a:pPr>
            <a:endParaRPr lang="en-US" sz="2000" dirty="0"/>
          </a:p>
          <a:p>
            <a:pPr marL="457200" lvl="2" indent="-457200">
              <a:buFont typeface="Wingdings" panose="05000000000000000000" pitchFamily="2" charset="2"/>
              <a:buChar char="q"/>
            </a:pPr>
            <a:endParaRPr lang="en-US" sz="2200" dirty="0"/>
          </a:p>
        </p:txBody>
      </p:sp>
      <p:pic>
        <p:nvPicPr>
          <p:cNvPr id="7" name="Picture 6"/>
          <p:cNvPicPr>
            <a:picLocks noChangeAspect="1"/>
          </p:cNvPicPr>
          <p:nvPr/>
        </p:nvPicPr>
        <p:blipFill>
          <a:blip r:embed="rId2"/>
          <a:stretch>
            <a:fillRect/>
          </a:stretch>
        </p:blipFill>
        <p:spPr>
          <a:xfrm>
            <a:off x="9387384" y="6018615"/>
            <a:ext cx="1828803" cy="640080"/>
          </a:xfrm>
          <a:prstGeom prst="rect">
            <a:avLst/>
          </a:prstGeom>
        </p:spPr>
      </p:pic>
      <p:pic>
        <p:nvPicPr>
          <p:cNvPr id="10" name="Picture 9">
            <a:extLst>
              <a:ext uri="{FF2B5EF4-FFF2-40B4-BE49-F238E27FC236}">
                <a16:creationId xmlns:a16="http://schemas.microsoft.com/office/drawing/2014/main" id="{F2E75C9F-74E0-4D38-B1EB-6D50398040BA}"/>
              </a:ext>
            </a:extLst>
          </p:cNvPr>
          <p:cNvPicPr>
            <a:picLocks noChangeAspect="1"/>
          </p:cNvPicPr>
          <p:nvPr/>
        </p:nvPicPr>
        <p:blipFill>
          <a:blip r:embed="rId3"/>
          <a:stretch>
            <a:fillRect/>
          </a:stretch>
        </p:blipFill>
        <p:spPr>
          <a:xfrm>
            <a:off x="8436098" y="199305"/>
            <a:ext cx="2474686" cy="1832429"/>
          </a:xfrm>
          <a:prstGeom prst="rect">
            <a:avLst/>
          </a:prstGeom>
        </p:spPr>
      </p:pic>
    </p:spTree>
    <p:extLst>
      <p:ext uri="{BB962C8B-B14F-4D97-AF65-F5344CB8AC3E}">
        <p14:creationId xmlns:p14="http://schemas.microsoft.com/office/powerpoint/2010/main" val="296323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85</a:t>
            </a:r>
            <a:r>
              <a:rPr lang="en-US" sz="6000" baseline="30000" dirty="0"/>
              <a:t>th</a:t>
            </a:r>
            <a:r>
              <a:rPr lang="en-US" sz="6000" dirty="0"/>
              <a:t> Legislative Session</a:t>
            </a:r>
          </a:p>
        </p:txBody>
      </p:sp>
      <p:sp>
        <p:nvSpPr>
          <p:cNvPr id="3" name="Subtitle 2"/>
          <p:cNvSpPr>
            <a:spLocks noGrp="1"/>
          </p:cNvSpPr>
          <p:nvPr>
            <p:ph type="subTitle" idx="1"/>
          </p:nvPr>
        </p:nvSpPr>
        <p:spPr/>
        <p:txBody>
          <a:bodyPr>
            <a:normAutofit/>
          </a:bodyPr>
          <a:lstStyle/>
          <a:p>
            <a:r>
              <a:rPr lang="en-US" sz="4000" dirty="0">
                <a:solidFill>
                  <a:schemeClr val="tx1"/>
                </a:solidFill>
              </a:rPr>
              <a:t>TALA’s Legislative Agenda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35" y="298427"/>
            <a:ext cx="4975057" cy="3383280"/>
          </a:xfrm>
          <a:prstGeom prst="rect">
            <a:avLst/>
          </a:prstGeom>
        </p:spPr>
      </p:pic>
    </p:spTree>
    <p:extLst>
      <p:ext uri="{BB962C8B-B14F-4D97-AF65-F5344CB8AC3E}">
        <p14:creationId xmlns:p14="http://schemas.microsoft.com/office/powerpoint/2010/main" val="195157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4653"/>
          </a:xfrm>
        </p:spPr>
        <p:txBody>
          <a:bodyPr>
            <a:normAutofit fontScale="90000"/>
          </a:bodyPr>
          <a:lstStyle/>
          <a:p>
            <a:r>
              <a:rPr lang="en-US" dirty="0"/>
              <a:t>TALA Legislative Priority</a:t>
            </a:r>
            <a:br>
              <a:rPr lang="en-US" dirty="0"/>
            </a:br>
            <a:r>
              <a:rPr lang="en-US" sz="2200" dirty="0"/>
              <a:t>Consistency and Predictability to Life Safety Code Inspections</a:t>
            </a:r>
          </a:p>
        </p:txBody>
      </p:sp>
      <p:sp>
        <p:nvSpPr>
          <p:cNvPr id="3" name="Content Placeholder 2"/>
          <p:cNvSpPr>
            <a:spLocks noGrp="1"/>
          </p:cNvSpPr>
          <p:nvPr>
            <p:ph idx="1"/>
          </p:nvPr>
        </p:nvSpPr>
        <p:spPr>
          <a:xfrm>
            <a:off x="677333" y="1939637"/>
            <a:ext cx="10568247" cy="4184072"/>
          </a:xfrm>
        </p:spPr>
        <p:txBody>
          <a:bodyPr>
            <a:normAutofit/>
          </a:bodyPr>
          <a:lstStyle/>
          <a:p>
            <a:pPr marL="0" indent="0">
              <a:spcBef>
                <a:spcPts val="0"/>
              </a:spcBef>
              <a:spcAft>
                <a:spcPts val="0"/>
              </a:spcAft>
              <a:buNone/>
            </a:pPr>
            <a:r>
              <a:rPr lang="en-US" sz="2200" b="1" dirty="0"/>
              <a:t>SB 1049 - by Uresti / Klick</a:t>
            </a:r>
          </a:p>
          <a:p>
            <a:pPr marL="0" indent="0">
              <a:spcBef>
                <a:spcPts val="0"/>
              </a:spcBef>
              <a:spcAft>
                <a:spcPts val="0"/>
              </a:spcAft>
              <a:buNone/>
            </a:pPr>
            <a:endParaRPr lang="en-US" sz="2400" b="1" dirty="0"/>
          </a:p>
          <a:p>
            <a:pPr marL="457200" lvl="2" indent="-457200">
              <a:spcBef>
                <a:spcPts val="0"/>
              </a:spcBef>
              <a:spcAft>
                <a:spcPts val="0"/>
              </a:spcAft>
              <a:buFont typeface="Wingdings" panose="05000000000000000000" pitchFamily="2" charset="2"/>
              <a:buChar char="q"/>
            </a:pPr>
            <a:r>
              <a:rPr lang="en-US" sz="2200" dirty="0">
                <a:solidFill>
                  <a:schemeClr val="tx1"/>
                </a:solidFill>
              </a:rPr>
              <a:t>Establishes technical memorandum to be issued at a minimum of twice/year.</a:t>
            </a:r>
          </a:p>
          <a:p>
            <a:pPr marL="0" lvl="2" indent="0">
              <a:spcBef>
                <a:spcPts val="0"/>
              </a:spcBef>
              <a:spcAft>
                <a:spcPts val="0"/>
              </a:spcAft>
              <a:buNone/>
            </a:pPr>
            <a:endParaRPr lang="en-US" sz="2200" dirty="0">
              <a:solidFill>
                <a:schemeClr val="tx1"/>
              </a:solidFill>
            </a:endParaRPr>
          </a:p>
          <a:p>
            <a:pPr marL="692150" lvl="4" indent="-234950">
              <a:spcBef>
                <a:spcPts val="0"/>
              </a:spcBef>
              <a:spcAft>
                <a:spcPts val="0"/>
              </a:spcAft>
              <a:buFont typeface="Wingdings" panose="05000000000000000000" pitchFamily="2" charset="2"/>
              <a:buChar char="§"/>
            </a:pPr>
            <a:r>
              <a:rPr lang="en-US" sz="2200" dirty="0">
                <a:solidFill>
                  <a:schemeClr val="tx1"/>
                </a:solidFill>
              </a:rPr>
              <a:t>Interpretive guidance is be binding on surveyors</a:t>
            </a:r>
          </a:p>
          <a:p>
            <a:pPr marL="692150" lvl="4" indent="-234950">
              <a:spcBef>
                <a:spcPts val="0"/>
              </a:spcBef>
              <a:spcAft>
                <a:spcPts val="0"/>
              </a:spcAft>
              <a:buFont typeface="Wingdings" panose="05000000000000000000" pitchFamily="2" charset="2"/>
              <a:buChar char="§"/>
            </a:pPr>
            <a:r>
              <a:rPr lang="en-US" sz="2200" dirty="0">
                <a:solidFill>
                  <a:schemeClr val="tx1"/>
                </a:solidFill>
              </a:rPr>
              <a:t>Stakeholder meetings to raise issues to be addressed</a:t>
            </a:r>
          </a:p>
          <a:p>
            <a:pPr marL="692150" lvl="4" indent="-234950">
              <a:spcBef>
                <a:spcPts val="0"/>
              </a:spcBef>
              <a:spcAft>
                <a:spcPts val="0"/>
              </a:spcAft>
              <a:buFont typeface="Wingdings" panose="05000000000000000000" pitchFamily="2" charset="2"/>
              <a:buChar char="§"/>
            </a:pPr>
            <a:r>
              <a:rPr lang="en-US" sz="2200" dirty="0">
                <a:solidFill>
                  <a:schemeClr val="tx1"/>
                </a:solidFill>
              </a:rPr>
              <a:t>Any new requirements relating to an existing regulation will have to first appear in a technical memo</a:t>
            </a:r>
          </a:p>
          <a:p>
            <a:pPr marL="692150" lvl="4" indent="-234950">
              <a:spcBef>
                <a:spcPts val="0"/>
              </a:spcBef>
              <a:spcAft>
                <a:spcPts val="0"/>
              </a:spcAft>
              <a:buFont typeface="Wingdings" panose="05000000000000000000" pitchFamily="2" charset="2"/>
              <a:buChar char="§"/>
            </a:pPr>
            <a:r>
              <a:rPr lang="en-US" sz="2200" dirty="0">
                <a:solidFill>
                  <a:schemeClr val="tx1"/>
                </a:solidFill>
              </a:rPr>
              <a:t>Will be readily accessible on the HHSC website</a:t>
            </a:r>
            <a:endParaRPr lang="en-US" sz="2200" b="1" dirty="0"/>
          </a:p>
          <a:p>
            <a:pPr marL="457200" indent="-457200">
              <a:buFont typeface="Wingdings" panose="05000000000000000000" pitchFamily="2" charset="2"/>
              <a:buChar char="q"/>
            </a:pPr>
            <a:r>
              <a:rPr lang="en-US" sz="2200" dirty="0">
                <a:solidFill>
                  <a:schemeClr val="tx1"/>
                </a:solidFill>
              </a:rPr>
              <a:t>Requires the adoption of  2012 or newer Life Safety Code (NFPA 101) </a:t>
            </a:r>
          </a:p>
          <a:p>
            <a:pPr marL="0" indent="0">
              <a:buNone/>
            </a:pPr>
            <a:endParaRPr lang="en-US" sz="2200" dirty="0"/>
          </a:p>
          <a:p>
            <a:endParaRPr lang="en-US" sz="2400" b="1" dirty="0">
              <a:solidFill>
                <a:schemeClr val="accent1"/>
              </a:solidFill>
            </a:endParaRPr>
          </a:p>
        </p:txBody>
      </p:sp>
      <p:pic>
        <p:nvPicPr>
          <p:cNvPr id="7" name="Picture 6"/>
          <p:cNvPicPr>
            <a:picLocks noChangeAspect="1"/>
          </p:cNvPicPr>
          <p:nvPr/>
        </p:nvPicPr>
        <p:blipFill>
          <a:blip r:embed="rId2"/>
          <a:stretch>
            <a:fillRect/>
          </a:stretch>
        </p:blipFill>
        <p:spPr>
          <a:xfrm>
            <a:off x="9274002" y="6069053"/>
            <a:ext cx="1828803" cy="640080"/>
          </a:xfrm>
          <a:prstGeom prst="rect">
            <a:avLst/>
          </a:prstGeom>
        </p:spPr>
      </p:pic>
      <p:pic>
        <p:nvPicPr>
          <p:cNvPr id="5" name="Picture 4"/>
          <p:cNvPicPr>
            <a:picLocks noChangeAspect="1"/>
          </p:cNvPicPr>
          <p:nvPr/>
        </p:nvPicPr>
        <p:blipFill>
          <a:blip r:embed="rId3"/>
          <a:stretch>
            <a:fillRect/>
          </a:stretch>
        </p:blipFill>
        <p:spPr>
          <a:xfrm>
            <a:off x="9680798" y="416490"/>
            <a:ext cx="1828800" cy="1828800"/>
          </a:xfrm>
          <a:prstGeom prst="rect">
            <a:avLst/>
          </a:prstGeom>
        </p:spPr>
      </p:pic>
    </p:spTree>
    <p:extLst>
      <p:ext uri="{BB962C8B-B14F-4D97-AF65-F5344CB8AC3E}">
        <p14:creationId xmlns:p14="http://schemas.microsoft.com/office/powerpoint/2010/main" val="126755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415637"/>
            <a:ext cx="8725361" cy="1052946"/>
          </a:xfrm>
        </p:spPr>
        <p:txBody>
          <a:bodyPr>
            <a:normAutofit fontScale="90000"/>
          </a:bodyPr>
          <a:lstStyle/>
          <a:p>
            <a:r>
              <a:rPr lang="en-US" dirty="0"/>
              <a:t>TALA Legislative Priority</a:t>
            </a:r>
            <a:br>
              <a:rPr lang="en-US" dirty="0"/>
            </a:br>
            <a:r>
              <a:rPr lang="en-US" sz="2200" dirty="0"/>
              <a:t>Consistency and Predictability to Life Safety Code Inspections</a:t>
            </a:r>
          </a:p>
        </p:txBody>
      </p:sp>
      <p:sp>
        <p:nvSpPr>
          <p:cNvPr id="3" name="Content Placeholder 2"/>
          <p:cNvSpPr>
            <a:spLocks noGrp="1"/>
          </p:cNvSpPr>
          <p:nvPr>
            <p:ph idx="1"/>
          </p:nvPr>
        </p:nvSpPr>
        <p:spPr>
          <a:xfrm>
            <a:off x="548641" y="1764406"/>
            <a:ext cx="10696940" cy="4404574"/>
          </a:xfrm>
        </p:spPr>
        <p:txBody>
          <a:bodyPr>
            <a:normAutofit/>
          </a:bodyPr>
          <a:lstStyle/>
          <a:p>
            <a:pPr marL="0" indent="0">
              <a:spcBef>
                <a:spcPts val="0"/>
              </a:spcBef>
              <a:spcAft>
                <a:spcPts val="0"/>
              </a:spcAft>
              <a:buNone/>
            </a:pPr>
            <a:r>
              <a:rPr lang="en-US" sz="2200" b="1" dirty="0"/>
              <a:t>SB 1049 </a:t>
            </a:r>
            <a:r>
              <a:rPr lang="en-US" sz="2200" b="1" dirty="0" err="1"/>
              <a:t>Con’t</a:t>
            </a:r>
            <a:endParaRPr lang="en-US" sz="2200" b="1" dirty="0"/>
          </a:p>
          <a:p>
            <a:pPr marL="280988" indent="-280988">
              <a:spcBef>
                <a:spcPts val="0"/>
              </a:spcBef>
              <a:spcAft>
                <a:spcPts val="0"/>
              </a:spcAft>
              <a:buNone/>
            </a:pPr>
            <a:endParaRPr lang="en-US" sz="2200" dirty="0"/>
          </a:p>
          <a:p>
            <a:pPr marL="457200" lvl="2" indent="-457200">
              <a:spcBef>
                <a:spcPts val="0"/>
              </a:spcBef>
              <a:spcAft>
                <a:spcPts val="0"/>
              </a:spcAft>
              <a:buFont typeface="Wingdings" panose="05000000000000000000" pitchFamily="2" charset="2"/>
              <a:buChar char="q"/>
            </a:pPr>
            <a:r>
              <a:rPr lang="en-US" sz="2200" dirty="0">
                <a:solidFill>
                  <a:schemeClr val="tx1"/>
                </a:solidFill>
              </a:rPr>
              <a:t>Clarifies HHSC authority</a:t>
            </a:r>
          </a:p>
          <a:p>
            <a:pPr marL="692150" lvl="3" indent="-234950">
              <a:buFont typeface="Wingdings" panose="05000000000000000000" pitchFamily="2" charset="2"/>
              <a:buChar char="§"/>
            </a:pPr>
            <a:r>
              <a:rPr lang="en-US" sz="2200" dirty="0">
                <a:solidFill>
                  <a:schemeClr val="tx1"/>
                </a:solidFill>
              </a:rPr>
              <a:t>Local municipalities have enforcement and interpretation authority over local codes and regulations (IBC/IFC)</a:t>
            </a:r>
          </a:p>
          <a:p>
            <a:pPr marL="1149350" lvl="5" indent="-234950">
              <a:buFont typeface="Arial" panose="020B0604020202020204" pitchFamily="34" charset="0"/>
              <a:buChar char="•"/>
            </a:pPr>
            <a:r>
              <a:rPr lang="en-US" sz="2200" dirty="0">
                <a:solidFill>
                  <a:schemeClr val="tx1"/>
                </a:solidFill>
              </a:rPr>
              <a:t>HHSC cannot cite for a local code violation and must accept local authority’s interpretation of local codes/</a:t>
            </a:r>
            <a:r>
              <a:rPr lang="en-US" sz="2200" dirty="0" err="1">
                <a:solidFill>
                  <a:schemeClr val="tx1"/>
                </a:solidFill>
              </a:rPr>
              <a:t>regs</a:t>
            </a:r>
            <a:endParaRPr lang="en-US" sz="2200" dirty="0">
              <a:solidFill>
                <a:schemeClr val="tx1"/>
              </a:solidFill>
            </a:endParaRPr>
          </a:p>
          <a:p>
            <a:pPr marL="692150" lvl="3" indent="-234950">
              <a:buFont typeface="Wingdings" panose="05000000000000000000" pitchFamily="2" charset="2"/>
              <a:buChar char="§"/>
            </a:pPr>
            <a:r>
              <a:rPr lang="en-US" sz="2200" dirty="0">
                <a:solidFill>
                  <a:schemeClr val="tx1"/>
                </a:solidFill>
              </a:rPr>
              <a:t>TDLR has authority over accessibility</a:t>
            </a:r>
          </a:p>
          <a:p>
            <a:pPr marL="1149350" lvl="5" indent="-234950">
              <a:buFont typeface="Arial" panose="020B0604020202020204" pitchFamily="34" charset="0"/>
              <a:buChar char="•"/>
            </a:pPr>
            <a:r>
              <a:rPr lang="en-US" sz="2200" dirty="0">
                <a:solidFill>
                  <a:schemeClr val="tx1"/>
                </a:solidFill>
              </a:rPr>
              <a:t>If TDLR has done an on-site inspection DADS cannot cite for accessibility</a:t>
            </a:r>
          </a:p>
          <a:p>
            <a:pPr marL="1149350" lvl="5" indent="-234950">
              <a:buFont typeface="Arial" panose="020B0604020202020204" pitchFamily="34" charset="0"/>
              <a:buChar char="•"/>
            </a:pPr>
            <a:r>
              <a:rPr lang="en-US" sz="2200" dirty="0">
                <a:solidFill>
                  <a:schemeClr val="tx1"/>
                </a:solidFill>
              </a:rPr>
              <a:t>If HHSC cites an accessibility tag prior to the TDLR inspection it must be rescinded if TDLR passes the facility</a:t>
            </a:r>
          </a:p>
          <a:p>
            <a:pPr marL="457200" lvl="2" indent="-457200">
              <a:spcBef>
                <a:spcPts val="0"/>
              </a:spcBef>
              <a:spcAft>
                <a:spcPts val="0"/>
              </a:spcAft>
              <a:buFont typeface="Wingdings" panose="05000000000000000000" pitchFamily="2" charset="2"/>
              <a:buChar char="§"/>
            </a:pPr>
            <a:endParaRPr lang="en-US" sz="2400" dirty="0"/>
          </a:p>
          <a:p>
            <a:pPr marL="0" indent="0">
              <a:buNone/>
            </a:pPr>
            <a:endParaRPr lang="en-US" sz="2400" dirty="0"/>
          </a:p>
          <a:p>
            <a:endParaRPr lang="en-US" sz="2400" b="1" dirty="0">
              <a:solidFill>
                <a:schemeClr val="accent1"/>
              </a:solidFill>
            </a:endParaRPr>
          </a:p>
        </p:txBody>
      </p:sp>
      <p:pic>
        <p:nvPicPr>
          <p:cNvPr id="7" name="Picture 6"/>
          <p:cNvPicPr>
            <a:picLocks noChangeAspect="1"/>
          </p:cNvPicPr>
          <p:nvPr/>
        </p:nvPicPr>
        <p:blipFill>
          <a:blip r:embed="rId2"/>
          <a:stretch>
            <a:fillRect/>
          </a:stretch>
        </p:blipFill>
        <p:spPr>
          <a:xfrm>
            <a:off x="9358097" y="6033130"/>
            <a:ext cx="1828803" cy="640080"/>
          </a:xfrm>
          <a:prstGeom prst="rect">
            <a:avLst/>
          </a:prstGeom>
        </p:spPr>
      </p:pic>
    </p:spTree>
    <p:extLst>
      <p:ext uri="{BB962C8B-B14F-4D97-AF65-F5344CB8AC3E}">
        <p14:creationId xmlns:p14="http://schemas.microsoft.com/office/powerpoint/2010/main" val="266696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50762"/>
            <a:ext cx="10056315" cy="1097280"/>
          </a:xfrm>
        </p:spPr>
        <p:txBody>
          <a:bodyPr>
            <a:normAutofit/>
          </a:bodyPr>
          <a:lstStyle/>
          <a:p>
            <a:r>
              <a:rPr lang="en-US" sz="4000" dirty="0"/>
              <a:t>TALA Legislative Priority</a:t>
            </a:r>
            <a:br>
              <a:rPr lang="en-US" dirty="0"/>
            </a:br>
            <a:r>
              <a:rPr lang="en-US" sz="2000" dirty="0"/>
              <a:t>A Balanced and Fair Informal Dispute Resolution Process </a:t>
            </a:r>
          </a:p>
        </p:txBody>
      </p:sp>
      <p:sp>
        <p:nvSpPr>
          <p:cNvPr id="3" name="Content Placeholder 2"/>
          <p:cNvSpPr>
            <a:spLocks noGrp="1"/>
          </p:cNvSpPr>
          <p:nvPr>
            <p:ph idx="1"/>
          </p:nvPr>
        </p:nvSpPr>
        <p:spPr>
          <a:xfrm>
            <a:off x="677333" y="1932907"/>
            <a:ext cx="9576585" cy="4108455"/>
          </a:xfrm>
        </p:spPr>
        <p:txBody>
          <a:bodyPr>
            <a:normAutofit fontScale="70000" lnSpcReduction="20000"/>
          </a:bodyPr>
          <a:lstStyle/>
          <a:p>
            <a:pPr marL="0" indent="0">
              <a:spcBef>
                <a:spcPts val="0"/>
              </a:spcBef>
              <a:spcAft>
                <a:spcPts val="0"/>
              </a:spcAft>
              <a:buNone/>
            </a:pPr>
            <a:r>
              <a:rPr lang="en-US" sz="3100" b="1" dirty="0"/>
              <a:t>SB 924 by Perry / Klick</a:t>
            </a:r>
          </a:p>
          <a:p>
            <a:pPr marL="0" indent="0">
              <a:spcBef>
                <a:spcPts val="0"/>
              </a:spcBef>
              <a:spcAft>
                <a:spcPts val="0"/>
              </a:spcAft>
              <a:buNone/>
            </a:pPr>
            <a:endParaRPr lang="en-US" sz="3100" b="1" dirty="0"/>
          </a:p>
          <a:p>
            <a:pPr lvl="1" indent="-457200">
              <a:buFont typeface="Wingdings" panose="05000000000000000000" pitchFamily="2" charset="2"/>
              <a:buChar char="q"/>
            </a:pPr>
            <a:r>
              <a:rPr lang="en-US" sz="3100" dirty="0">
                <a:solidFill>
                  <a:schemeClr val="tx1"/>
                </a:solidFill>
              </a:rPr>
              <a:t>Outsources IDR to an independent third-party</a:t>
            </a:r>
          </a:p>
          <a:p>
            <a:pPr lvl="1" indent="-457200">
              <a:buFont typeface="Wingdings" panose="05000000000000000000" pitchFamily="2" charset="2"/>
              <a:buChar char="q"/>
            </a:pPr>
            <a:endParaRPr lang="en-US" sz="3100" dirty="0">
              <a:solidFill>
                <a:schemeClr val="tx1"/>
              </a:solidFill>
            </a:endParaRPr>
          </a:p>
          <a:p>
            <a:pPr lvl="1" indent="-457200">
              <a:buFont typeface="Wingdings" panose="05000000000000000000" pitchFamily="2" charset="2"/>
              <a:buChar char="q"/>
            </a:pPr>
            <a:r>
              <a:rPr lang="en-US" sz="3100" dirty="0">
                <a:solidFill>
                  <a:schemeClr val="tx1"/>
                </a:solidFill>
              </a:rPr>
              <a:t>Allows surveyor’s notes to be obtained</a:t>
            </a:r>
          </a:p>
          <a:p>
            <a:pPr lvl="1" indent="-457200">
              <a:buFont typeface="Wingdings" panose="05000000000000000000" pitchFamily="2" charset="2"/>
              <a:buChar char="q"/>
            </a:pPr>
            <a:endParaRPr lang="en-US" sz="3100" dirty="0">
              <a:solidFill>
                <a:schemeClr val="tx1"/>
              </a:solidFill>
            </a:endParaRPr>
          </a:p>
          <a:p>
            <a:pPr lvl="1" indent="-457200">
              <a:buFont typeface="Wingdings" panose="05000000000000000000" pitchFamily="2" charset="2"/>
              <a:buChar char="q"/>
            </a:pPr>
            <a:r>
              <a:rPr lang="en-US" sz="3100" dirty="0">
                <a:solidFill>
                  <a:schemeClr val="tx1"/>
                </a:solidFill>
              </a:rPr>
              <a:t>Items containing information that reference a complainant or witness will have to be produced, however, confidential information such as witnesses name would be redacted</a:t>
            </a:r>
          </a:p>
          <a:p>
            <a:pPr lvl="1" indent="-457200">
              <a:buFont typeface="Wingdings" panose="05000000000000000000" pitchFamily="2" charset="2"/>
              <a:buChar char="q"/>
            </a:pPr>
            <a:endParaRPr lang="en-US" sz="3100" dirty="0">
              <a:solidFill>
                <a:schemeClr val="tx1"/>
              </a:solidFill>
            </a:endParaRPr>
          </a:p>
          <a:p>
            <a:pPr lvl="1" indent="-457200">
              <a:buFont typeface="Wingdings" panose="05000000000000000000" pitchFamily="2" charset="2"/>
              <a:buChar char="q"/>
            </a:pPr>
            <a:r>
              <a:rPr lang="en-US" sz="3100" dirty="0">
                <a:solidFill>
                  <a:schemeClr val="tx1"/>
                </a:solidFill>
              </a:rPr>
              <a:t>Clearly indicates the burden of proof is on the State</a:t>
            </a:r>
          </a:p>
          <a:p>
            <a:pPr lvl="1" indent="-457200">
              <a:buFont typeface="Wingdings" panose="05000000000000000000" pitchFamily="2" charset="2"/>
              <a:buChar char="q"/>
            </a:pPr>
            <a:endParaRPr lang="en-US" sz="3100" dirty="0">
              <a:solidFill>
                <a:schemeClr val="tx1"/>
              </a:solidFill>
            </a:endParaRPr>
          </a:p>
          <a:p>
            <a:pPr lvl="1" indent="-457200">
              <a:buFont typeface="Wingdings" panose="05000000000000000000" pitchFamily="2" charset="2"/>
              <a:buChar char="q"/>
            </a:pPr>
            <a:r>
              <a:rPr lang="en-US" sz="3100" dirty="0">
                <a:solidFill>
                  <a:schemeClr val="tx1"/>
                </a:solidFill>
              </a:rPr>
              <a:t>Gives ALFs extra time to submit rebuttal information</a:t>
            </a:r>
            <a:endParaRPr lang="en-US" sz="3100" dirty="0"/>
          </a:p>
          <a:p>
            <a:pPr marL="0" indent="0">
              <a:buNone/>
            </a:pPr>
            <a:endParaRPr lang="en-US" sz="2400" dirty="0"/>
          </a:p>
        </p:txBody>
      </p:sp>
      <p:pic>
        <p:nvPicPr>
          <p:cNvPr id="5" name="Picture 4" descr="C:\Users\diana\AppData\Local\Microsoft\Windows\INetCacheContent.Word\TALA-logo-CMYK.JPG"/>
          <p:cNvPicPr/>
          <p:nvPr/>
        </p:nvPicPr>
        <p:blipFill>
          <a:blip r:embed="rId2">
            <a:extLst>
              <a:ext uri="{28A0092B-C50C-407E-A947-70E740481C1C}">
                <a14:useLocalDpi xmlns:a14="http://schemas.microsoft.com/office/drawing/2010/main" val="0"/>
              </a:ext>
            </a:extLst>
          </a:blip>
          <a:srcRect/>
          <a:stretch>
            <a:fillRect/>
          </a:stretch>
        </p:blipFill>
        <p:spPr bwMode="auto">
          <a:xfrm>
            <a:off x="9521865" y="6041362"/>
            <a:ext cx="1645920" cy="548640"/>
          </a:xfrm>
          <a:prstGeom prst="rect">
            <a:avLst/>
          </a:prstGeom>
          <a:noFill/>
          <a:ln>
            <a:noFill/>
          </a:ln>
        </p:spPr>
      </p:pic>
      <p:pic>
        <p:nvPicPr>
          <p:cNvPr id="6" name="Picture 5"/>
          <p:cNvPicPr>
            <a:picLocks noChangeAspect="1"/>
          </p:cNvPicPr>
          <p:nvPr/>
        </p:nvPicPr>
        <p:blipFill>
          <a:blip r:embed="rId3"/>
          <a:stretch>
            <a:fillRect/>
          </a:stretch>
        </p:blipFill>
        <p:spPr>
          <a:xfrm>
            <a:off x="9051266" y="65896"/>
            <a:ext cx="1632856" cy="2286000"/>
          </a:xfrm>
          <a:prstGeom prst="rect">
            <a:avLst/>
          </a:prstGeom>
        </p:spPr>
      </p:pic>
      <p:pic>
        <p:nvPicPr>
          <p:cNvPr id="7" name="Picture 6"/>
          <p:cNvPicPr>
            <a:picLocks noChangeAspect="1"/>
          </p:cNvPicPr>
          <p:nvPr/>
        </p:nvPicPr>
        <p:blipFill>
          <a:blip r:embed="rId4"/>
          <a:stretch>
            <a:fillRect/>
          </a:stretch>
        </p:blipFill>
        <p:spPr>
          <a:xfrm>
            <a:off x="10435732" y="999402"/>
            <a:ext cx="1632855" cy="2286000"/>
          </a:xfrm>
          <a:prstGeom prst="rect">
            <a:avLst/>
          </a:prstGeom>
        </p:spPr>
      </p:pic>
    </p:spTree>
    <p:extLst>
      <p:ext uri="{BB962C8B-B14F-4D97-AF65-F5344CB8AC3E}">
        <p14:creationId xmlns:p14="http://schemas.microsoft.com/office/powerpoint/2010/main" val="34937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1149158"/>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831273" y="1801090"/>
            <a:ext cx="9944579" cy="4379047"/>
          </a:xfrm>
        </p:spPr>
        <p:txBody>
          <a:bodyPr>
            <a:normAutofit/>
          </a:bodyPr>
          <a:lstStyle/>
          <a:p>
            <a:pPr lvl="1" indent="0">
              <a:lnSpc>
                <a:spcPct val="100000"/>
              </a:lnSpc>
              <a:spcBef>
                <a:spcPts val="0"/>
              </a:spcBef>
              <a:spcAft>
                <a:spcPts val="0"/>
              </a:spcAft>
              <a:buNone/>
            </a:pPr>
            <a:endParaRPr lang="en-US" dirty="0"/>
          </a:p>
          <a:p>
            <a:pPr lvl="1">
              <a:lnSpc>
                <a:spcPct val="100000"/>
              </a:lnSpc>
              <a:spcBef>
                <a:spcPts val="0"/>
              </a:spcBef>
              <a:spcAft>
                <a:spcPts val="0"/>
              </a:spcAft>
              <a:buFont typeface="Wingdings" panose="05000000000000000000" pitchFamily="2" charset="2"/>
              <a:buChar char="§"/>
            </a:pPr>
            <a:endParaRPr lang="en-US" dirty="0"/>
          </a:p>
          <a:p>
            <a:pPr marL="338138" lvl="0" indent="-338138">
              <a:lnSpc>
                <a:spcPct val="100000"/>
              </a:lnSpc>
              <a:spcBef>
                <a:spcPts val="0"/>
              </a:spcBef>
              <a:spcAft>
                <a:spcPts val="0"/>
              </a:spcAft>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9333778" y="6140629"/>
            <a:ext cx="1828803" cy="640080"/>
          </a:xfrm>
          <a:prstGeom prst="rect">
            <a:avLst/>
          </a:prstGeom>
        </p:spPr>
      </p:pic>
      <p:pic>
        <p:nvPicPr>
          <p:cNvPr id="6" name="Picture 5" descr="A group of people posing for a photo&#10;&#10;Description generated with very high confidence">
            <a:extLst>
              <a:ext uri="{FF2B5EF4-FFF2-40B4-BE49-F238E27FC236}">
                <a16:creationId xmlns:a16="http://schemas.microsoft.com/office/drawing/2014/main" id="{418A994A-E254-4811-8EF2-29F25C07B0C9}"/>
              </a:ext>
            </a:extLst>
          </p:cNvPr>
          <p:cNvPicPr>
            <a:picLocks noChangeAspect="1"/>
          </p:cNvPicPr>
          <p:nvPr/>
        </p:nvPicPr>
        <p:blipFill>
          <a:blip r:embed="rId3"/>
          <a:stretch>
            <a:fillRect/>
          </a:stretch>
        </p:blipFill>
        <p:spPr>
          <a:xfrm rot="20908377">
            <a:off x="1029419" y="2254429"/>
            <a:ext cx="4572907" cy="3886200"/>
          </a:xfrm>
          <a:prstGeom prst="rect">
            <a:avLst/>
          </a:prstGeom>
        </p:spPr>
      </p:pic>
      <p:sp>
        <p:nvSpPr>
          <p:cNvPr id="8" name="TextBox 7">
            <a:extLst>
              <a:ext uri="{FF2B5EF4-FFF2-40B4-BE49-F238E27FC236}">
                <a16:creationId xmlns:a16="http://schemas.microsoft.com/office/drawing/2014/main" id="{24AE3686-0A0E-4090-988D-503B082DB593}"/>
              </a:ext>
            </a:extLst>
          </p:cNvPr>
          <p:cNvSpPr txBox="1"/>
          <p:nvPr/>
        </p:nvSpPr>
        <p:spPr>
          <a:xfrm>
            <a:off x="6247501" y="2369112"/>
            <a:ext cx="4783355" cy="1107996"/>
          </a:xfrm>
          <a:prstGeom prst="rect">
            <a:avLst/>
          </a:prstGeom>
          <a:noFill/>
        </p:spPr>
        <p:txBody>
          <a:bodyPr wrap="square" rtlCol="0">
            <a:spAutoFit/>
          </a:bodyPr>
          <a:lstStyle/>
          <a:p>
            <a:r>
              <a:rPr lang="en-US" sz="2200" dirty="0"/>
              <a:t>TALA took 10 Health Policy staff on an legislative outing to two communities in the Austin.</a:t>
            </a:r>
          </a:p>
        </p:txBody>
      </p:sp>
      <p:sp>
        <p:nvSpPr>
          <p:cNvPr id="9" name="TextBox 8">
            <a:extLst>
              <a:ext uri="{FF2B5EF4-FFF2-40B4-BE49-F238E27FC236}">
                <a16:creationId xmlns:a16="http://schemas.microsoft.com/office/drawing/2014/main" id="{BCE39B31-B4B2-4F49-9748-09967444709A}"/>
              </a:ext>
            </a:extLst>
          </p:cNvPr>
          <p:cNvSpPr txBox="1"/>
          <p:nvPr/>
        </p:nvSpPr>
        <p:spPr>
          <a:xfrm>
            <a:off x="6010549" y="4197529"/>
            <a:ext cx="5257257" cy="769441"/>
          </a:xfrm>
          <a:prstGeom prst="rect">
            <a:avLst/>
          </a:prstGeom>
          <a:solidFill>
            <a:schemeClr val="accent1">
              <a:lumMod val="40000"/>
              <a:lumOff val="60000"/>
            </a:schemeClr>
          </a:solidFill>
        </p:spPr>
        <p:txBody>
          <a:bodyPr wrap="square" rtlCol="0">
            <a:spAutoFit/>
          </a:bodyPr>
          <a:lstStyle/>
          <a:p>
            <a:r>
              <a:rPr lang="en-US" sz="2200" dirty="0"/>
              <a:t>A special thanks to Civitas’ </a:t>
            </a:r>
          </a:p>
          <a:p>
            <a:r>
              <a:rPr lang="en-US" sz="2200" dirty="0"/>
              <a:t>Ledgestone Senior Living Community!  </a:t>
            </a:r>
          </a:p>
        </p:txBody>
      </p:sp>
      <p:sp>
        <p:nvSpPr>
          <p:cNvPr id="10" name="TextBox 9">
            <a:extLst>
              <a:ext uri="{FF2B5EF4-FFF2-40B4-BE49-F238E27FC236}">
                <a16:creationId xmlns:a16="http://schemas.microsoft.com/office/drawing/2014/main" id="{35C0FD23-6363-4200-A07B-35791CD73850}"/>
              </a:ext>
            </a:extLst>
          </p:cNvPr>
          <p:cNvSpPr txBox="1"/>
          <p:nvPr/>
        </p:nvSpPr>
        <p:spPr>
          <a:xfrm rot="20846674">
            <a:off x="1747120" y="1816099"/>
            <a:ext cx="1999725" cy="369332"/>
          </a:xfrm>
          <a:prstGeom prst="rect">
            <a:avLst/>
          </a:prstGeom>
          <a:noFill/>
        </p:spPr>
        <p:txBody>
          <a:bodyPr wrap="square" rtlCol="0">
            <a:spAutoFit/>
          </a:bodyPr>
          <a:lstStyle/>
          <a:p>
            <a:r>
              <a:rPr lang="en-US" dirty="0"/>
              <a:t>October 4, 2017</a:t>
            </a:r>
          </a:p>
        </p:txBody>
      </p:sp>
    </p:spTree>
    <p:extLst>
      <p:ext uri="{BB962C8B-B14F-4D97-AF65-F5344CB8AC3E}">
        <p14:creationId xmlns:p14="http://schemas.microsoft.com/office/powerpoint/2010/main" val="103777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85</a:t>
            </a:r>
            <a:r>
              <a:rPr lang="en-US" sz="6000" baseline="30000" dirty="0"/>
              <a:t>th</a:t>
            </a:r>
            <a:r>
              <a:rPr lang="en-US" sz="6000" dirty="0"/>
              <a:t> Legislative Session</a:t>
            </a:r>
          </a:p>
        </p:txBody>
      </p:sp>
      <p:sp>
        <p:nvSpPr>
          <p:cNvPr id="3" name="Subtitle 2"/>
          <p:cNvSpPr>
            <a:spLocks noGrp="1"/>
          </p:cNvSpPr>
          <p:nvPr>
            <p:ph type="subTitle" idx="1"/>
          </p:nvPr>
        </p:nvSpPr>
        <p:spPr>
          <a:xfrm>
            <a:off x="1261871" y="4800600"/>
            <a:ext cx="9724783" cy="1691640"/>
          </a:xfrm>
        </p:spPr>
        <p:txBody>
          <a:bodyPr>
            <a:normAutofit/>
          </a:bodyPr>
          <a:lstStyle/>
          <a:p>
            <a:r>
              <a:rPr lang="en-US" sz="4000" dirty="0">
                <a:solidFill>
                  <a:schemeClr val="tx1"/>
                </a:solidFill>
              </a:rPr>
              <a:t>Legislation Impacting Assisting Living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35" y="298427"/>
            <a:ext cx="4975057" cy="3383280"/>
          </a:xfrm>
          <a:prstGeom prst="rect">
            <a:avLst/>
          </a:prstGeom>
        </p:spPr>
      </p:pic>
    </p:spTree>
    <p:extLst>
      <p:ext uri="{BB962C8B-B14F-4D97-AF65-F5344CB8AC3E}">
        <p14:creationId xmlns:p14="http://schemas.microsoft.com/office/powerpoint/2010/main" val="12614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443883"/>
            <a:ext cx="10474036" cy="896646"/>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263237" y="1520590"/>
            <a:ext cx="11291456" cy="4755520"/>
          </a:xfrm>
        </p:spPr>
        <p:txBody>
          <a:bodyPr>
            <a:noAutofit/>
          </a:bodyPr>
          <a:lstStyle/>
          <a:p>
            <a:pPr marL="0" indent="0">
              <a:spcBef>
                <a:spcPts val="0"/>
              </a:spcBef>
              <a:spcAft>
                <a:spcPts val="0"/>
              </a:spcAft>
              <a:buNone/>
            </a:pPr>
            <a:r>
              <a:rPr lang="en-US" sz="2200" b="1" dirty="0"/>
              <a:t>HB 2025 by Davis – Requirements for ALZ Residents </a:t>
            </a:r>
          </a:p>
          <a:p>
            <a:pPr marL="0" indent="0">
              <a:spcBef>
                <a:spcPts val="0"/>
              </a:spcBef>
              <a:spcAft>
                <a:spcPts val="0"/>
              </a:spcAft>
              <a:buNone/>
            </a:pPr>
            <a:r>
              <a:rPr lang="en-US" sz="2200" b="1" dirty="0"/>
              <a:t>Contains SB 932 by Schwertner – Omnibus Long-term Care Facilities Bill</a:t>
            </a:r>
            <a:endParaRPr lang="en-US" sz="2200" b="1" i="1" dirty="0"/>
          </a:p>
          <a:p>
            <a:pPr marL="0" indent="0">
              <a:spcBef>
                <a:spcPts val="0"/>
              </a:spcBef>
              <a:spcAft>
                <a:spcPts val="0"/>
              </a:spcAft>
              <a:buNone/>
            </a:pPr>
            <a:endParaRPr lang="en-US" sz="2200" b="1" dirty="0"/>
          </a:p>
          <a:p>
            <a:pPr marL="0" indent="0">
              <a:spcBef>
                <a:spcPts val="0"/>
              </a:spcBef>
              <a:spcAft>
                <a:spcPts val="0"/>
              </a:spcAft>
              <a:buNone/>
            </a:pPr>
            <a:r>
              <a:rPr lang="en-US" sz="2400" dirty="0">
                <a:solidFill>
                  <a:schemeClr val="tx1"/>
                </a:solidFill>
              </a:rPr>
              <a:t>Requirements for Facilities Treating Those with Alzheimer’s or Dementia</a:t>
            </a:r>
          </a:p>
          <a:p>
            <a:pPr marL="0" indent="0">
              <a:spcBef>
                <a:spcPts val="0"/>
              </a:spcBef>
              <a:spcAft>
                <a:spcPts val="0"/>
              </a:spcAft>
              <a:buNone/>
            </a:pPr>
            <a:endParaRPr lang="en-US" sz="1000" dirty="0">
              <a:solidFill>
                <a:schemeClr val="tx1"/>
              </a:solidFill>
            </a:endParaRPr>
          </a:p>
          <a:p>
            <a:pPr marL="457200" indent="-457200">
              <a:spcBef>
                <a:spcPts val="0"/>
              </a:spcBef>
              <a:spcAft>
                <a:spcPts val="0"/>
              </a:spcAft>
              <a:buFont typeface="Wingdings" panose="05000000000000000000" pitchFamily="2" charset="2"/>
              <a:buChar char="q"/>
            </a:pPr>
            <a:r>
              <a:rPr lang="en-US" sz="2400" dirty="0">
                <a:solidFill>
                  <a:schemeClr val="tx1"/>
                </a:solidFill>
              </a:rPr>
              <a:t> Facility must adopt, implement, and enforce a written policy that:</a:t>
            </a:r>
          </a:p>
          <a:p>
            <a:pPr marL="692150" indent="-234950" defTabSz="747713">
              <a:spcBef>
                <a:spcPts val="0"/>
              </a:spcBef>
              <a:spcAft>
                <a:spcPts val="0"/>
              </a:spcAft>
              <a:buFont typeface="Wingdings" panose="05000000000000000000" pitchFamily="2" charset="2"/>
              <a:buChar char="§"/>
            </a:pPr>
            <a:r>
              <a:rPr lang="en-US" sz="2400" dirty="0">
                <a:solidFill>
                  <a:schemeClr val="tx1"/>
                </a:solidFill>
              </a:rPr>
              <a:t>Requires an employee who provides direct care to a person with Alzheimer’s disease or a related disorder to successfully complete training; and</a:t>
            </a:r>
          </a:p>
          <a:p>
            <a:pPr marL="692150" indent="-234950" defTabSz="747713">
              <a:spcBef>
                <a:spcPts val="0"/>
              </a:spcBef>
              <a:spcAft>
                <a:spcPts val="0"/>
              </a:spcAft>
              <a:buFont typeface="Wingdings" panose="05000000000000000000" pitchFamily="2" charset="2"/>
              <a:buChar char="§"/>
            </a:pPr>
            <a:r>
              <a:rPr lang="en-US" sz="2400" dirty="0">
                <a:solidFill>
                  <a:schemeClr val="tx1"/>
                </a:solidFill>
              </a:rPr>
              <a:t>Ensures the care and services provided meet the specific identified needs of the person with a diagnosis.</a:t>
            </a:r>
          </a:p>
          <a:p>
            <a:pPr marL="565150" indent="0" defTabSz="747713">
              <a:spcBef>
                <a:spcPts val="0"/>
              </a:spcBef>
              <a:spcAft>
                <a:spcPts val="0"/>
              </a:spcAft>
              <a:buNone/>
            </a:pPr>
            <a:endParaRPr lang="en-US" sz="2400" dirty="0">
              <a:solidFill>
                <a:schemeClr val="tx1"/>
              </a:solidFill>
            </a:endParaRPr>
          </a:p>
          <a:p>
            <a:pPr marL="457200" indent="-457200" defTabSz="747713">
              <a:spcBef>
                <a:spcPts val="0"/>
              </a:spcBef>
              <a:spcAft>
                <a:spcPts val="0"/>
              </a:spcAft>
              <a:buFont typeface="Wingdings" panose="05000000000000000000" pitchFamily="2" charset="2"/>
              <a:buChar char="q"/>
            </a:pPr>
            <a:r>
              <a:rPr lang="en-US" sz="2400" dirty="0">
                <a:solidFill>
                  <a:schemeClr val="tx1"/>
                </a:solidFill>
              </a:rPr>
              <a:t>Do not have the RTC if have more than one violation in a 2-year period.</a:t>
            </a:r>
            <a:endParaRPr lang="en-US" sz="2400" dirty="0"/>
          </a:p>
          <a:p>
            <a:pPr marL="0" indent="0">
              <a:buNone/>
            </a:pPr>
            <a:endParaRPr lang="en-US" sz="2400" b="1" dirty="0"/>
          </a:p>
        </p:txBody>
      </p:sp>
      <p:pic>
        <p:nvPicPr>
          <p:cNvPr id="4" name="Picture 3">
            <a:extLst>
              <a:ext uri="{FF2B5EF4-FFF2-40B4-BE49-F238E27FC236}">
                <a16:creationId xmlns:a16="http://schemas.microsoft.com/office/drawing/2014/main" id="{C2351BC0-65AF-4B07-BDE7-2A4B8D720CF6}"/>
              </a:ext>
            </a:extLst>
          </p:cNvPr>
          <p:cNvPicPr>
            <a:picLocks noChangeAspect="1"/>
          </p:cNvPicPr>
          <p:nvPr/>
        </p:nvPicPr>
        <p:blipFill>
          <a:blip r:embed="rId2"/>
          <a:stretch>
            <a:fillRect/>
          </a:stretch>
        </p:blipFill>
        <p:spPr>
          <a:xfrm>
            <a:off x="9273970" y="6094077"/>
            <a:ext cx="1828803" cy="640080"/>
          </a:xfrm>
          <a:prstGeom prst="rect">
            <a:avLst/>
          </a:prstGeom>
        </p:spPr>
      </p:pic>
    </p:spTree>
    <p:extLst>
      <p:ext uri="{BB962C8B-B14F-4D97-AF65-F5344CB8AC3E}">
        <p14:creationId xmlns:p14="http://schemas.microsoft.com/office/powerpoint/2010/main" val="4086947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43883"/>
            <a:ext cx="10238509" cy="896646"/>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277091" y="1579418"/>
            <a:ext cx="11277601" cy="4373914"/>
          </a:xfrm>
        </p:spPr>
        <p:txBody>
          <a:bodyPr>
            <a:noAutofit/>
          </a:bodyPr>
          <a:lstStyle/>
          <a:p>
            <a:pPr marL="0" indent="0">
              <a:spcBef>
                <a:spcPts val="0"/>
              </a:spcBef>
              <a:spcAft>
                <a:spcPts val="0"/>
              </a:spcAft>
              <a:buNone/>
            </a:pPr>
            <a:r>
              <a:rPr lang="en-US" sz="2200" b="1" dirty="0"/>
              <a:t>HB 2025 </a:t>
            </a:r>
            <a:r>
              <a:rPr lang="en-US" sz="2200" b="1" dirty="0" err="1"/>
              <a:t>Con’t</a:t>
            </a:r>
            <a:endParaRPr lang="en-US" sz="2200" b="1" dirty="0"/>
          </a:p>
          <a:p>
            <a:pPr marL="0" indent="0">
              <a:spcBef>
                <a:spcPts val="0"/>
              </a:spcBef>
              <a:spcAft>
                <a:spcPts val="0"/>
              </a:spcAft>
              <a:buNone/>
            </a:pPr>
            <a:endParaRPr lang="en-US" sz="2200" b="1" dirty="0"/>
          </a:p>
          <a:p>
            <a:pPr marL="0" indent="0">
              <a:spcBef>
                <a:spcPts val="0"/>
              </a:spcBef>
              <a:spcAft>
                <a:spcPts val="0"/>
              </a:spcAft>
              <a:buNone/>
            </a:pPr>
            <a:r>
              <a:rPr lang="en-US" sz="2200" b="1" dirty="0"/>
              <a:t>Assisted Living Section from SB 932 </a:t>
            </a:r>
          </a:p>
          <a:p>
            <a:pPr marL="0" indent="0">
              <a:spcBef>
                <a:spcPts val="0"/>
              </a:spcBef>
              <a:spcAft>
                <a:spcPts val="0"/>
              </a:spcAft>
              <a:buNone/>
            </a:pPr>
            <a:endParaRPr lang="en-US" sz="1000" b="1" dirty="0"/>
          </a:p>
          <a:p>
            <a:pPr marL="457200" indent="-457200">
              <a:spcBef>
                <a:spcPts val="0"/>
              </a:spcBef>
              <a:spcAft>
                <a:spcPts val="0"/>
              </a:spcAft>
              <a:buFont typeface="Wingdings" panose="05000000000000000000" pitchFamily="2" charset="2"/>
              <a:buChar char="q"/>
              <a:defRPr/>
            </a:pPr>
            <a:r>
              <a:rPr lang="en-US" sz="2200" dirty="0">
                <a:solidFill>
                  <a:schemeClr val="tx1"/>
                </a:solidFill>
              </a:rPr>
              <a:t>Requires provider letters, informational letters, policy changes and policy clarification to be issued in a regular and streamlined fashion</a:t>
            </a:r>
          </a:p>
          <a:p>
            <a:pPr marL="457200" indent="-457200">
              <a:spcBef>
                <a:spcPts val="0"/>
              </a:spcBef>
              <a:buFont typeface="Wingdings" panose="05000000000000000000" pitchFamily="2" charset="2"/>
              <a:buChar char="q"/>
              <a:defRPr/>
            </a:pPr>
            <a:r>
              <a:rPr lang="en-US" sz="2200" dirty="0">
                <a:solidFill>
                  <a:schemeClr val="tx1"/>
                </a:solidFill>
              </a:rPr>
              <a:t>Increases maximum penalty amount from $1000 to $5000 for serious violations</a:t>
            </a:r>
          </a:p>
          <a:p>
            <a:pPr marL="457200" indent="-457200">
              <a:spcBef>
                <a:spcPts val="0"/>
              </a:spcBef>
              <a:buFont typeface="Wingdings" panose="05000000000000000000" pitchFamily="2" charset="2"/>
              <a:buChar char="q"/>
              <a:defRPr/>
            </a:pPr>
            <a:r>
              <a:rPr lang="en-US" sz="2200" dirty="0">
                <a:solidFill>
                  <a:schemeClr val="tx1"/>
                </a:solidFill>
              </a:rPr>
              <a:t>Removes right to correct for violations that cause actual harm of a repetitive or pervasive nature</a:t>
            </a:r>
          </a:p>
          <a:p>
            <a:pPr marL="457200" indent="-457200">
              <a:spcBef>
                <a:spcPts val="0"/>
              </a:spcBef>
              <a:buFont typeface="Wingdings" panose="05000000000000000000" pitchFamily="2" charset="2"/>
              <a:buChar char="q"/>
              <a:defRPr/>
            </a:pPr>
            <a:r>
              <a:rPr lang="en-US" sz="2200" dirty="0">
                <a:solidFill>
                  <a:schemeClr val="tx1"/>
                </a:solidFill>
              </a:rPr>
              <a:t>Requires the creation a matrix of progressive sanctions based on scope/severity</a:t>
            </a:r>
          </a:p>
          <a:p>
            <a:pPr marL="457200" indent="-457200">
              <a:spcBef>
                <a:spcPts val="0"/>
              </a:spcBef>
              <a:buFont typeface="Wingdings" panose="05000000000000000000" pitchFamily="2" charset="2"/>
              <a:buChar char="q"/>
              <a:defRPr/>
            </a:pPr>
            <a:r>
              <a:rPr lang="en-US" sz="2200" dirty="0">
                <a:solidFill>
                  <a:schemeClr val="tx1"/>
                </a:solidFill>
              </a:rPr>
              <a:t>Allows for an increases to licensing fees not to exceed $2500</a:t>
            </a:r>
          </a:p>
          <a:p>
            <a:pPr marL="457200" indent="-457200">
              <a:spcBef>
                <a:spcPts val="0"/>
              </a:spcBef>
              <a:buFont typeface="Wingdings" panose="05000000000000000000" pitchFamily="2" charset="2"/>
              <a:buChar char="q"/>
              <a:defRPr/>
            </a:pPr>
            <a:r>
              <a:rPr lang="en-US" sz="2200" dirty="0">
                <a:solidFill>
                  <a:schemeClr val="tx1"/>
                </a:solidFill>
              </a:rPr>
              <a:t>Requires three-year licensure for ALFs</a:t>
            </a:r>
          </a:p>
          <a:p>
            <a:pPr marL="457200" indent="-457200">
              <a:spcBef>
                <a:spcPts val="0"/>
              </a:spcBef>
              <a:buFont typeface="Wingdings" panose="05000000000000000000" pitchFamily="2" charset="2"/>
              <a:buChar char="q"/>
              <a:defRPr/>
            </a:pPr>
            <a:r>
              <a:rPr lang="en-US" sz="2200" dirty="0">
                <a:solidFill>
                  <a:schemeClr val="tx1"/>
                </a:solidFill>
              </a:rPr>
              <a:t>Requires surveys to occur at least every 2 years</a:t>
            </a:r>
          </a:p>
        </p:txBody>
      </p:sp>
      <p:pic>
        <p:nvPicPr>
          <p:cNvPr id="5" name="Picture 4"/>
          <p:cNvPicPr>
            <a:picLocks noChangeAspect="1"/>
          </p:cNvPicPr>
          <p:nvPr/>
        </p:nvPicPr>
        <p:blipFill>
          <a:blip r:embed="rId2"/>
          <a:stretch>
            <a:fillRect/>
          </a:stretch>
        </p:blipFill>
        <p:spPr>
          <a:xfrm>
            <a:off x="9338621" y="5953332"/>
            <a:ext cx="1828803" cy="640080"/>
          </a:xfrm>
          <a:prstGeom prst="rect">
            <a:avLst/>
          </a:prstGeom>
        </p:spPr>
      </p:pic>
    </p:spTree>
    <p:extLst>
      <p:ext uri="{BB962C8B-B14F-4D97-AF65-F5344CB8AC3E}">
        <p14:creationId xmlns:p14="http://schemas.microsoft.com/office/powerpoint/2010/main" val="2947800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248575"/>
            <a:ext cx="10446328" cy="915207"/>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443345" y="1357745"/>
            <a:ext cx="10889673" cy="4807528"/>
          </a:xfrm>
        </p:spPr>
        <p:txBody>
          <a:bodyPr>
            <a:noAutofit/>
          </a:bodyPr>
          <a:lstStyle/>
          <a:p>
            <a:pPr marL="0" indent="0">
              <a:buNone/>
            </a:pPr>
            <a:r>
              <a:rPr lang="en-US" sz="2200" b="1" dirty="0"/>
              <a:t>SB 1089 by Perry - Food Service Workers in Large Assisted Livings</a:t>
            </a:r>
          </a:p>
          <a:p>
            <a:pPr marL="0" indent="0">
              <a:lnSpc>
                <a:spcPct val="120000"/>
              </a:lnSpc>
              <a:spcBef>
                <a:spcPts val="0"/>
              </a:spcBef>
              <a:spcAft>
                <a:spcPts val="0"/>
              </a:spcAft>
              <a:buNone/>
            </a:pPr>
            <a:endParaRPr lang="en-US" sz="2200" b="1" i="1" dirty="0"/>
          </a:p>
          <a:p>
            <a:pPr lvl="1" indent="-457200">
              <a:lnSpc>
                <a:spcPct val="100000"/>
              </a:lnSpc>
              <a:spcBef>
                <a:spcPts val="0"/>
              </a:spcBef>
              <a:spcAft>
                <a:spcPts val="0"/>
              </a:spcAft>
              <a:buFont typeface="Wingdings" panose="05000000000000000000" pitchFamily="2" charset="2"/>
              <a:buChar char="q"/>
            </a:pPr>
            <a:r>
              <a:rPr lang="en-US" sz="2200" dirty="0"/>
              <a:t>Clarifies that a food service worker trained in a course for employees of a single entity is considered to have meet a local health jurisdiction’s permitting requirements only as to food service performed for that entity. </a:t>
            </a:r>
          </a:p>
          <a:p>
            <a:pPr lvl="1" indent="-457200">
              <a:lnSpc>
                <a:spcPct val="100000"/>
              </a:lnSpc>
              <a:spcBef>
                <a:spcPts val="0"/>
              </a:spcBef>
              <a:spcAft>
                <a:spcPts val="0"/>
              </a:spcAft>
              <a:buFont typeface="Wingdings" panose="05000000000000000000" pitchFamily="2" charset="2"/>
              <a:buChar char="q"/>
            </a:pPr>
            <a:endParaRPr lang="en-US" sz="2200" b="1" i="1" dirty="0"/>
          </a:p>
          <a:p>
            <a:pPr lvl="1" indent="-457200">
              <a:lnSpc>
                <a:spcPct val="100000"/>
              </a:lnSpc>
              <a:spcBef>
                <a:spcPts val="0"/>
              </a:spcBef>
              <a:spcAft>
                <a:spcPts val="0"/>
              </a:spcAft>
              <a:buFont typeface="Wingdings" panose="05000000000000000000" pitchFamily="2" charset="2"/>
              <a:buChar char="q"/>
            </a:pPr>
            <a:r>
              <a:rPr lang="en-US" sz="2200" dirty="0"/>
              <a:t>Establishes that a food service worker trained in a food handler training course that is accredited by American National Standards Institute or that is accredited by the department and listed on its registry is considered to have met local health jurisdiction's training, testing, and permitting requirements. </a:t>
            </a:r>
          </a:p>
          <a:p>
            <a:pPr lvl="1" indent="-457200">
              <a:lnSpc>
                <a:spcPct val="100000"/>
              </a:lnSpc>
              <a:spcBef>
                <a:spcPts val="0"/>
              </a:spcBef>
              <a:spcAft>
                <a:spcPts val="0"/>
              </a:spcAft>
              <a:buFont typeface="Wingdings" panose="05000000000000000000" pitchFamily="2" charset="2"/>
              <a:buChar char="q"/>
            </a:pPr>
            <a:endParaRPr lang="en-US" sz="2200" dirty="0"/>
          </a:p>
          <a:p>
            <a:pPr marL="457200" indent="-457200">
              <a:lnSpc>
                <a:spcPct val="100000"/>
              </a:lnSpc>
              <a:spcBef>
                <a:spcPts val="0"/>
              </a:spcBef>
              <a:spcAft>
                <a:spcPts val="0"/>
              </a:spcAft>
              <a:buFont typeface="Wingdings" panose="05000000000000000000" pitchFamily="2" charset="2"/>
              <a:buChar char="q"/>
            </a:pPr>
            <a:r>
              <a:rPr lang="en-US" sz="2200" dirty="0"/>
              <a:t>A local health jurisdiction may not charge a fee or require an additional local food handler card for those who take a ANSI or other accredited course.</a:t>
            </a:r>
            <a:endParaRPr lang="en-US" sz="2200" b="1" dirty="0"/>
          </a:p>
        </p:txBody>
      </p:sp>
      <p:pic>
        <p:nvPicPr>
          <p:cNvPr id="5" name="Picture 4"/>
          <p:cNvPicPr>
            <a:picLocks noChangeAspect="1"/>
          </p:cNvPicPr>
          <p:nvPr/>
        </p:nvPicPr>
        <p:blipFill>
          <a:blip r:embed="rId2"/>
          <a:stretch>
            <a:fillRect/>
          </a:stretch>
        </p:blipFill>
        <p:spPr>
          <a:xfrm>
            <a:off x="9221848" y="6039196"/>
            <a:ext cx="1828803" cy="640080"/>
          </a:xfrm>
          <a:prstGeom prst="rect">
            <a:avLst/>
          </a:prstGeom>
        </p:spPr>
      </p:pic>
    </p:spTree>
    <p:extLst>
      <p:ext uri="{BB962C8B-B14F-4D97-AF65-F5344CB8AC3E}">
        <p14:creationId xmlns:p14="http://schemas.microsoft.com/office/powerpoint/2010/main" val="64748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48575"/>
            <a:ext cx="10212340" cy="915207"/>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677333" y="1357745"/>
            <a:ext cx="10766521" cy="4683618"/>
          </a:xfrm>
        </p:spPr>
        <p:txBody>
          <a:bodyPr>
            <a:noAutofit/>
          </a:bodyPr>
          <a:lstStyle/>
          <a:p>
            <a:pPr marL="0" indent="0">
              <a:spcBef>
                <a:spcPts val="0"/>
              </a:spcBef>
              <a:spcAft>
                <a:spcPts val="0"/>
              </a:spcAft>
              <a:buNone/>
            </a:pPr>
            <a:r>
              <a:rPr lang="en-US" b="1" dirty="0"/>
              <a:t>HB 284 by Springer - Wheelchair Lap Belts / Required if Requested</a:t>
            </a:r>
            <a:endParaRPr lang="en-US" b="1" i="1" dirty="0"/>
          </a:p>
          <a:p>
            <a:pPr marL="0" indent="0">
              <a:lnSpc>
                <a:spcPct val="120000"/>
              </a:lnSpc>
              <a:spcBef>
                <a:spcPts val="0"/>
              </a:spcBef>
              <a:spcAft>
                <a:spcPts val="0"/>
              </a:spcAft>
              <a:buNone/>
            </a:pPr>
            <a:r>
              <a:rPr lang="en-US" b="1" dirty="0"/>
              <a:t> </a:t>
            </a:r>
          </a:p>
          <a:p>
            <a:pPr marL="457200" indent="-457200">
              <a:lnSpc>
                <a:spcPct val="120000"/>
              </a:lnSpc>
              <a:spcBef>
                <a:spcPts val="0"/>
              </a:spcBef>
              <a:spcAft>
                <a:spcPts val="0"/>
              </a:spcAft>
              <a:buFont typeface="Wingdings" panose="05000000000000000000" pitchFamily="2" charset="2"/>
              <a:buChar char="q"/>
            </a:pPr>
            <a:r>
              <a:rPr lang="en-US" dirty="0">
                <a:solidFill>
                  <a:schemeClr val="tx1"/>
                </a:solidFill>
              </a:rPr>
              <a:t>Requires ALs to place a wheelchair self-release seat belt on a resident’s wheelchair if:</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a signed authorization is received by the resident or guardian;</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the resident demonstrates ability to self-release and re-fasten; and</a:t>
            </a:r>
          </a:p>
          <a:p>
            <a:pPr marL="692150" indent="-234950">
              <a:lnSpc>
                <a:spcPct val="120000"/>
              </a:lnSpc>
              <a:spcBef>
                <a:spcPts val="0"/>
              </a:spcBef>
              <a:spcAft>
                <a:spcPts val="0"/>
              </a:spcAft>
              <a:buFont typeface="Wingdings" panose="05000000000000000000" pitchFamily="2" charset="2"/>
              <a:buChar char="§"/>
            </a:pPr>
            <a:r>
              <a:rPr lang="en-US" dirty="0">
                <a:solidFill>
                  <a:schemeClr val="tx1"/>
                </a:solidFill>
              </a:rPr>
              <a:t>it complies with the plan of care.</a:t>
            </a:r>
          </a:p>
          <a:p>
            <a:pPr marL="457200" indent="-457200">
              <a:lnSpc>
                <a:spcPct val="120000"/>
              </a:lnSpc>
              <a:spcBef>
                <a:spcPts val="0"/>
              </a:spcBef>
              <a:spcAft>
                <a:spcPts val="0"/>
              </a:spcAft>
              <a:buFont typeface="Wingdings" panose="05000000000000000000" pitchFamily="2" charset="2"/>
              <a:buChar char="q"/>
            </a:pPr>
            <a:r>
              <a:rPr lang="en-US" dirty="0">
                <a:solidFill>
                  <a:schemeClr val="tx1"/>
                </a:solidFill>
              </a:rPr>
              <a:t>A facility that advertises as a restraint-free facility is not required to comply with the request if:</a:t>
            </a:r>
          </a:p>
          <a:p>
            <a:pPr marL="692150" lvl="1" indent="-234950">
              <a:lnSpc>
                <a:spcPct val="120000"/>
              </a:lnSpc>
              <a:spcBef>
                <a:spcPts val="0"/>
              </a:spcBef>
              <a:spcAft>
                <a:spcPts val="0"/>
              </a:spcAft>
              <a:buFont typeface="Wingdings" panose="05000000000000000000" pitchFamily="2" charset="2"/>
              <a:buChar char="§"/>
            </a:pPr>
            <a:r>
              <a:rPr lang="en-US" sz="2000" dirty="0">
                <a:solidFill>
                  <a:schemeClr val="tx1"/>
                </a:solidFill>
              </a:rPr>
              <a:t>the facility provides current and prospective residents a written disclosure stating the facility is restraint-free and is not required to comply with such a request; and</a:t>
            </a:r>
          </a:p>
          <a:p>
            <a:pPr marL="692150" lvl="1" indent="-234950">
              <a:lnSpc>
                <a:spcPct val="120000"/>
              </a:lnSpc>
              <a:spcBef>
                <a:spcPts val="0"/>
              </a:spcBef>
              <a:spcAft>
                <a:spcPts val="0"/>
              </a:spcAft>
              <a:buFont typeface="Wingdings" panose="05000000000000000000" pitchFamily="2" charset="2"/>
              <a:buChar char="§"/>
            </a:pPr>
            <a:r>
              <a:rPr lang="en-US" sz="2000" dirty="0">
                <a:solidFill>
                  <a:schemeClr val="tx1"/>
                </a:solidFill>
              </a:rPr>
              <a:t>it makes all reasonable efforts to accommodate the concerns of a resident who requested a lap belt.</a:t>
            </a:r>
          </a:p>
        </p:txBody>
      </p:sp>
      <p:pic>
        <p:nvPicPr>
          <p:cNvPr id="5" name="Picture 4"/>
          <p:cNvPicPr>
            <a:picLocks noChangeAspect="1"/>
          </p:cNvPicPr>
          <p:nvPr/>
        </p:nvPicPr>
        <p:blipFill>
          <a:blip r:embed="rId2"/>
          <a:stretch>
            <a:fillRect/>
          </a:stretch>
        </p:blipFill>
        <p:spPr>
          <a:xfrm>
            <a:off x="9307614" y="5969345"/>
            <a:ext cx="1828803" cy="640080"/>
          </a:xfrm>
          <a:prstGeom prst="rect">
            <a:avLst/>
          </a:prstGeom>
        </p:spPr>
      </p:pic>
    </p:spTree>
    <p:extLst>
      <p:ext uri="{BB962C8B-B14F-4D97-AF65-F5344CB8AC3E}">
        <p14:creationId xmlns:p14="http://schemas.microsoft.com/office/powerpoint/2010/main" val="92262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3"/>
            <a:ext cx="10170775" cy="609062"/>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677333" y="1288473"/>
            <a:ext cx="10683393" cy="5209982"/>
          </a:xfrm>
        </p:spPr>
        <p:txBody>
          <a:bodyPr>
            <a:noAutofit/>
          </a:bodyPr>
          <a:lstStyle/>
          <a:p>
            <a:pPr marL="0" indent="0">
              <a:spcBef>
                <a:spcPts val="0"/>
              </a:spcBef>
              <a:spcAft>
                <a:spcPts val="0"/>
              </a:spcAft>
              <a:buNone/>
            </a:pPr>
            <a:r>
              <a:rPr lang="en-US" sz="2200" b="1" dirty="0"/>
              <a:t>HB 658 by Bernal – Early Voting Legislation</a:t>
            </a:r>
          </a:p>
          <a:p>
            <a:pPr marL="0" indent="0">
              <a:spcBef>
                <a:spcPts val="0"/>
              </a:spcBef>
              <a:spcAft>
                <a:spcPts val="0"/>
              </a:spcAft>
              <a:buNone/>
            </a:pPr>
            <a:r>
              <a:rPr lang="en-US" sz="2200" b="1" i="1" dirty="0"/>
              <a:t>Repealed by SB 5 passed during the Special Session</a:t>
            </a:r>
          </a:p>
          <a:p>
            <a:pPr marL="457200" indent="-457200">
              <a:buFont typeface="Wingdings" panose="05000000000000000000" pitchFamily="2" charset="2"/>
              <a:buChar char="q"/>
            </a:pPr>
            <a:r>
              <a:rPr lang="en-US" sz="2200" dirty="0">
                <a:solidFill>
                  <a:schemeClr val="tx1"/>
                </a:solidFill>
              </a:rPr>
              <a:t>A polling place must be established if 5 or more applications for early voting mail-in ballots, based on the grounds of age/disability, are received from residents of a residential care facility (Chap 242 and 247 facilities).</a:t>
            </a:r>
          </a:p>
          <a:p>
            <a:pPr marL="457200" indent="-457200">
              <a:buFont typeface="Wingdings" panose="05000000000000000000" pitchFamily="2" charset="2"/>
              <a:buChar char="q"/>
            </a:pPr>
            <a:r>
              <a:rPr lang="en-US" sz="2200" dirty="0">
                <a:solidFill>
                  <a:schemeClr val="tx1"/>
                </a:solidFill>
              </a:rPr>
              <a:t>Requires that the mail-in ballot request be held until it is determined if 5 or more people are going to request.</a:t>
            </a:r>
          </a:p>
          <a:p>
            <a:pPr marL="457200" indent="-457200">
              <a:buFont typeface="Wingdings" panose="05000000000000000000" pitchFamily="2" charset="2"/>
              <a:buChar char="q"/>
            </a:pPr>
            <a:r>
              <a:rPr lang="en-US" sz="2200" dirty="0">
                <a:solidFill>
                  <a:schemeClr val="tx1"/>
                </a:solidFill>
              </a:rPr>
              <a:t>Applies to ALFs with more than 10 beds.</a:t>
            </a:r>
          </a:p>
          <a:p>
            <a:pPr marL="457200" indent="-457200">
              <a:buFont typeface="Wingdings" panose="05000000000000000000" pitchFamily="2" charset="2"/>
              <a:buChar char="q"/>
            </a:pPr>
            <a:r>
              <a:rPr lang="en-US" sz="2200" dirty="0">
                <a:solidFill>
                  <a:schemeClr val="tx1"/>
                </a:solidFill>
              </a:rPr>
              <a:t>The administrator of the facility must make space available in a common area for purposes of early voting and allow signs to be posted.</a:t>
            </a:r>
          </a:p>
          <a:p>
            <a:pPr marL="457200" indent="-457200">
              <a:buFont typeface="Wingdings" panose="05000000000000000000" pitchFamily="2" charset="2"/>
              <a:buChar char="q"/>
            </a:pPr>
            <a:r>
              <a:rPr lang="en-US" sz="2200" dirty="0">
                <a:solidFill>
                  <a:schemeClr val="tx1"/>
                </a:solidFill>
              </a:rPr>
              <a:t>Administrator has input into when the early voting will occur.</a:t>
            </a:r>
          </a:p>
          <a:p>
            <a:pPr marL="457200" indent="-457200">
              <a:buFont typeface="Wingdings" panose="05000000000000000000" pitchFamily="2" charset="2"/>
              <a:buChar char="q"/>
            </a:pPr>
            <a:r>
              <a:rPr lang="en-US" sz="2200" dirty="0">
                <a:solidFill>
                  <a:schemeClr val="tx1"/>
                </a:solidFill>
              </a:rPr>
              <a:t>Only those who reside at the facility can early vote there.</a:t>
            </a:r>
          </a:p>
          <a:p>
            <a:pPr marL="233363" indent="-233363">
              <a:buFont typeface="Wingdings" panose="05000000000000000000" pitchFamily="2" charset="2"/>
              <a:buChar char="Ø"/>
            </a:pPr>
            <a:endParaRPr lang="en-US" sz="2400" dirty="0">
              <a:solidFill>
                <a:schemeClr val="tx1"/>
              </a:solidFill>
            </a:endParaRPr>
          </a:p>
          <a:p>
            <a:pPr>
              <a:buFont typeface="Wingdings" panose="05000000000000000000" pitchFamily="2" charset="2"/>
              <a:buChar char="Ø"/>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309592" y="6093903"/>
            <a:ext cx="1828803" cy="640080"/>
          </a:xfrm>
          <a:prstGeom prst="rect">
            <a:avLst/>
          </a:prstGeom>
        </p:spPr>
      </p:pic>
    </p:spTree>
    <p:extLst>
      <p:ext uri="{BB962C8B-B14F-4D97-AF65-F5344CB8AC3E}">
        <p14:creationId xmlns:p14="http://schemas.microsoft.com/office/powerpoint/2010/main" val="575691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443883"/>
            <a:ext cx="10280071" cy="896646"/>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568037" y="1579418"/>
            <a:ext cx="10594544" cy="4919037"/>
          </a:xfrm>
        </p:spPr>
        <p:txBody>
          <a:bodyPr>
            <a:noAutofit/>
          </a:bodyPr>
          <a:lstStyle/>
          <a:p>
            <a:pPr marL="0" indent="0">
              <a:spcBef>
                <a:spcPts val="0"/>
              </a:spcBef>
              <a:spcAft>
                <a:spcPts val="0"/>
              </a:spcAft>
              <a:buNone/>
            </a:pPr>
            <a:r>
              <a:rPr lang="en-US" sz="2400" b="1" dirty="0"/>
              <a:t>HB 970 by Cortez</a:t>
            </a:r>
            <a:endParaRPr lang="en-US" sz="2400" b="1" i="1" dirty="0"/>
          </a:p>
          <a:p>
            <a:pPr marL="0" indent="0">
              <a:buNone/>
            </a:pPr>
            <a:r>
              <a:rPr lang="en-US" sz="2200" dirty="0">
                <a:solidFill>
                  <a:schemeClr val="tx1"/>
                </a:solidFill>
              </a:rPr>
              <a:t>Requires a state plan for the prevention and treatment of diseases caused by Streptococcus pneumoniae.</a:t>
            </a:r>
          </a:p>
          <a:p>
            <a:pPr marL="457200" indent="-457200">
              <a:buFont typeface="Wingdings" panose="05000000000000000000" pitchFamily="2" charset="2"/>
              <a:buChar char="q"/>
            </a:pPr>
            <a:r>
              <a:rPr lang="en-US" sz="2200" dirty="0">
                <a:solidFill>
                  <a:schemeClr val="tx1"/>
                </a:solidFill>
              </a:rPr>
              <a:t>The plan must specifically target persons living in LTC facilities and others at risk</a:t>
            </a:r>
          </a:p>
          <a:p>
            <a:pPr marL="457200" indent="-457200">
              <a:buFont typeface="Wingdings" panose="05000000000000000000" pitchFamily="2" charset="2"/>
              <a:buChar char="q"/>
            </a:pPr>
            <a:r>
              <a:rPr lang="en-US" sz="2200" dirty="0">
                <a:solidFill>
                  <a:schemeClr val="tx1"/>
                </a:solidFill>
              </a:rPr>
              <a:t> The department must seek input into the plan’s development</a:t>
            </a:r>
          </a:p>
          <a:p>
            <a:pPr marL="457200" indent="-457200">
              <a:buFont typeface="Wingdings" panose="05000000000000000000" pitchFamily="2" charset="2"/>
              <a:buChar char="q"/>
            </a:pPr>
            <a:r>
              <a:rPr lang="en-US" sz="2200" dirty="0">
                <a:solidFill>
                  <a:schemeClr val="tx1"/>
                </a:solidFill>
              </a:rPr>
              <a:t>The department must develop a program to heighten awareness</a:t>
            </a:r>
          </a:p>
          <a:p>
            <a:pPr marL="457200" indent="-457200">
              <a:buFont typeface="Wingdings" panose="05000000000000000000" pitchFamily="2" charset="2"/>
              <a:buChar char="q"/>
            </a:pPr>
            <a:r>
              <a:rPr lang="en-US" sz="2200" dirty="0">
                <a:solidFill>
                  <a:schemeClr val="tx1"/>
                </a:solidFill>
              </a:rPr>
              <a:t>Must post prevention, treatment, and detection information on the department’s website</a:t>
            </a:r>
          </a:p>
          <a:p>
            <a:pPr marL="0" indent="0">
              <a:buNone/>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019305" y="5858375"/>
            <a:ext cx="1828803" cy="640080"/>
          </a:xfrm>
          <a:prstGeom prst="rect">
            <a:avLst/>
          </a:prstGeom>
        </p:spPr>
      </p:pic>
    </p:spTree>
    <p:extLst>
      <p:ext uri="{BB962C8B-B14F-4D97-AF65-F5344CB8AC3E}">
        <p14:creationId xmlns:p14="http://schemas.microsoft.com/office/powerpoint/2010/main" val="54885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443883"/>
            <a:ext cx="10377053" cy="896646"/>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471055" y="1745673"/>
            <a:ext cx="10861963" cy="4752782"/>
          </a:xfrm>
        </p:spPr>
        <p:txBody>
          <a:bodyPr>
            <a:noAutofit/>
          </a:bodyPr>
          <a:lstStyle/>
          <a:p>
            <a:pPr marL="0" indent="0">
              <a:spcBef>
                <a:spcPts val="0"/>
              </a:spcBef>
              <a:spcAft>
                <a:spcPts val="0"/>
              </a:spcAft>
              <a:buNone/>
            </a:pPr>
            <a:r>
              <a:rPr lang="en-US" sz="2400" b="1" dirty="0"/>
              <a:t>HB 3564 by Klick - LTC Ombudsman</a:t>
            </a:r>
          </a:p>
          <a:p>
            <a:pPr marL="0" indent="0">
              <a:spcBef>
                <a:spcPts val="0"/>
              </a:spcBef>
              <a:spcAft>
                <a:spcPts val="0"/>
              </a:spcAft>
              <a:buNone/>
            </a:pPr>
            <a:endParaRPr lang="en-US" sz="1000" b="1" dirty="0"/>
          </a:p>
          <a:p>
            <a:pPr marL="457200" indent="-457200">
              <a:buFont typeface="Wingdings" panose="05000000000000000000" pitchFamily="2" charset="2"/>
              <a:buChar char="q"/>
            </a:pPr>
            <a:r>
              <a:rPr lang="en-US" sz="2400" dirty="0">
                <a:solidFill>
                  <a:schemeClr val="tx1"/>
                </a:solidFill>
              </a:rPr>
              <a:t>Allows LTC Ombudsman to visit all people in LTC, not just those 60+.</a:t>
            </a:r>
          </a:p>
          <a:p>
            <a:pPr marL="457200" indent="-457200">
              <a:buFont typeface="Wingdings" panose="05000000000000000000" pitchFamily="2" charset="2"/>
              <a:buChar char="q"/>
            </a:pPr>
            <a:r>
              <a:rPr lang="en-US" sz="2400" dirty="0">
                <a:solidFill>
                  <a:schemeClr val="tx1"/>
                </a:solidFill>
              </a:rPr>
              <a:t>E</a:t>
            </a:r>
            <a:r>
              <a:rPr lang="en-US" sz="2200" dirty="0">
                <a:solidFill>
                  <a:schemeClr val="tx1"/>
                </a:solidFill>
              </a:rPr>
              <a:t>stablishes that the LTC Ombudsman’s office is to act independently in the performance of its powers and duties. However, HHSC has oversight.</a:t>
            </a:r>
          </a:p>
          <a:p>
            <a:pPr marL="457200" indent="-457200">
              <a:buFont typeface="Wingdings" panose="05000000000000000000" pitchFamily="2" charset="2"/>
              <a:buChar char="q"/>
            </a:pPr>
            <a:r>
              <a:rPr lang="en-US" sz="2200" dirty="0">
                <a:solidFill>
                  <a:schemeClr val="tx1"/>
                </a:solidFill>
              </a:rPr>
              <a:t>Requires LTC facilities to cooperate with an investigation by the LTC ombudsman/representative.</a:t>
            </a:r>
          </a:p>
          <a:p>
            <a:pPr marL="457200" indent="-457200">
              <a:buFont typeface="Wingdings" panose="05000000000000000000" pitchFamily="2" charset="2"/>
              <a:buChar char="q"/>
            </a:pPr>
            <a:r>
              <a:rPr lang="en-US" sz="2200" dirty="0">
                <a:solidFill>
                  <a:schemeClr val="tx1"/>
                </a:solidFill>
              </a:rPr>
              <a:t>Requires LTC Ombudsman to investigate any grievance against one of its representatives.</a:t>
            </a:r>
          </a:p>
          <a:p>
            <a:pPr marL="457200" indent="-457200">
              <a:buFont typeface="Wingdings" panose="05000000000000000000" pitchFamily="2" charset="2"/>
              <a:buChar char="q"/>
            </a:pPr>
            <a:r>
              <a:rPr lang="en-US" sz="2200" dirty="0">
                <a:solidFill>
                  <a:schemeClr val="tx1"/>
                </a:solidFill>
              </a:rPr>
              <a:t>Clarifies that the lobbying prohibitions do not apply to the LTC Ombudsman to the extent necessary for it to perform its duties. </a:t>
            </a:r>
          </a:p>
          <a:p>
            <a:pPr>
              <a:buFont typeface="Wingdings" panose="05000000000000000000" pitchFamily="2" charset="2"/>
              <a:buChar char="Ø"/>
            </a:pPr>
            <a:endParaRPr lang="en-US" sz="2400" b="1" dirty="0"/>
          </a:p>
          <a:p>
            <a:pPr marL="0" indent="0">
              <a:buNone/>
            </a:pPr>
            <a:endParaRPr lang="en-US" sz="2400" b="1" dirty="0"/>
          </a:p>
          <a:p>
            <a:pPr marL="0" indent="0">
              <a:buNone/>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330702" y="6094077"/>
            <a:ext cx="1828803" cy="640080"/>
          </a:xfrm>
          <a:prstGeom prst="rect">
            <a:avLst/>
          </a:prstGeom>
        </p:spPr>
      </p:pic>
    </p:spTree>
    <p:extLst>
      <p:ext uri="{BB962C8B-B14F-4D97-AF65-F5344CB8AC3E}">
        <p14:creationId xmlns:p14="http://schemas.microsoft.com/office/powerpoint/2010/main" val="4263234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443883"/>
            <a:ext cx="10280071" cy="896646"/>
          </a:xfrm>
        </p:spPr>
        <p:txBody>
          <a:bodyPr>
            <a:normAutofit fontScale="90000"/>
          </a:bodyPr>
          <a:lstStyle/>
          <a:p>
            <a:r>
              <a:rPr lang="en-US" dirty="0"/>
              <a:t>Legislation Impacting Assisted Living</a:t>
            </a:r>
          </a:p>
        </p:txBody>
      </p:sp>
      <p:sp>
        <p:nvSpPr>
          <p:cNvPr id="3" name="Content Placeholder 2"/>
          <p:cNvSpPr>
            <a:spLocks noGrp="1"/>
          </p:cNvSpPr>
          <p:nvPr>
            <p:ph idx="1"/>
          </p:nvPr>
        </p:nvSpPr>
        <p:spPr>
          <a:xfrm>
            <a:off x="568037" y="1579418"/>
            <a:ext cx="10594544" cy="4919037"/>
          </a:xfrm>
        </p:spPr>
        <p:txBody>
          <a:bodyPr>
            <a:noAutofit/>
          </a:bodyPr>
          <a:lstStyle/>
          <a:p>
            <a:pPr marL="0" indent="0">
              <a:spcBef>
                <a:spcPts val="0"/>
              </a:spcBef>
              <a:spcAft>
                <a:spcPts val="0"/>
              </a:spcAft>
              <a:buNone/>
            </a:pPr>
            <a:r>
              <a:rPr lang="en-US" sz="2400" b="1" dirty="0"/>
              <a:t>HB 1642 by Bell </a:t>
            </a:r>
            <a:endParaRPr lang="en-US" sz="2400" b="1" i="1" dirty="0"/>
          </a:p>
          <a:p>
            <a:pPr marL="0" indent="0">
              <a:spcBef>
                <a:spcPts val="0"/>
              </a:spcBef>
              <a:spcAft>
                <a:spcPts val="0"/>
              </a:spcAft>
              <a:buNone/>
            </a:pPr>
            <a:endParaRPr lang="en-US" sz="2400" dirty="0">
              <a:solidFill>
                <a:schemeClr val="tx1"/>
              </a:solidFill>
            </a:endParaRPr>
          </a:p>
          <a:p>
            <a:pPr marL="0" indent="0">
              <a:spcBef>
                <a:spcPts val="0"/>
              </a:spcBef>
              <a:spcAft>
                <a:spcPts val="0"/>
              </a:spcAft>
              <a:buNone/>
            </a:pPr>
            <a:r>
              <a:rPr lang="en-US" sz="2400" dirty="0">
                <a:solidFill>
                  <a:schemeClr val="tx1"/>
                </a:solidFill>
              </a:rPr>
              <a:t>Requires HHSC only report substantiated abuse, neglect, or exploitation to the appropriate law enforcement agency.</a:t>
            </a:r>
            <a:endParaRPr lang="en-US" sz="2400" b="1" dirty="0"/>
          </a:p>
          <a:p>
            <a:pPr marL="0" indent="0">
              <a:spcBef>
                <a:spcPts val="0"/>
              </a:spcBef>
              <a:spcAft>
                <a:spcPts val="0"/>
              </a:spcAft>
              <a:buNone/>
            </a:pPr>
            <a:endParaRPr lang="en-US" sz="2400" b="1" dirty="0"/>
          </a:p>
          <a:p>
            <a:pPr marL="0" indent="0">
              <a:spcBef>
                <a:spcPts val="0"/>
              </a:spcBef>
              <a:spcAft>
                <a:spcPts val="0"/>
              </a:spcAft>
              <a:buNone/>
            </a:pPr>
            <a:r>
              <a:rPr lang="en-US" sz="2400" b="1" dirty="0"/>
              <a:t>HB 3934 by Bell</a:t>
            </a:r>
            <a:endParaRPr lang="en-US" sz="2400" b="1" i="1" dirty="0"/>
          </a:p>
          <a:p>
            <a:pPr marL="0" indent="0">
              <a:spcBef>
                <a:spcPts val="0"/>
              </a:spcBef>
              <a:spcAft>
                <a:spcPts val="0"/>
              </a:spcAft>
              <a:buNone/>
            </a:pPr>
            <a:endParaRPr lang="en-US" sz="2400" dirty="0">
              <a:solidFill>
                <a:schemeClr val="tx1"/>
              </a:solidFill>
            </a:endParaRPr>
          </a:p>
          <a:p>
            <a:pPr marL="0" indent="0">
              <a:spcBef>
                <a:spcPts val="0"/>
              </a:spcBef>
              <a:spcAft>
                <a:spcPts val="0"/>
              </a:spcAft>
              <a:buNone/>
            </a:pPr>
            <a:r>
              <a:rPr lang="en-US" sz="2400" dirty="0">
                <a:solidFill>
                  <a:schemeClr val="tx1"/>
                </a:solidFill>
              </a:rPr>
              <a:t>Allows the department to waive the requirement that surveyors have to observe operations of a LTC facility for 10 days if the surveyor has recently worked has had one-year of full-time employment in a Texas nursing facility as an administrator; RN, LVN, or social worker.</a:t>
            </a:r>
            <a:endParaRPr lang="en-US" sz="2400" b="1" dirty="0">
              <a:solidFill>
                <a:schemeClr val="tx1"/>
              </a:solidFill>
            </a:endParaRPr>
          </a:p>
          <a:p>
            <a:pPr marL="0" indent="0">
              <a:buNone/>
            </a:pPr>
            <a:r>
              <a:rPr lang="en-US" sz="2400" dirty="0"/>
              <a:t> </a:t>
            </a:r>
          </a:p>
        </p:txBody>
      </p:sp>
      <p:pic>
        <p:nvPicPr>
          <p:cNvPr id="5" name="Picture 4"/>
          <p:cNvPicPr>
            <a:picLocks noChangeAspect="1"/>
          </p:cNvPicPr>
          <p:nvPr/>
        </p:nvPicPr>
        <p:blipFill>
          <a:blip r:embed="rId2"/>
          <a:stretch>
            <a:fillRect/>
          </a:stretch>
        </p:blipFill>
        <p:spPr>
          <a:xfrm>
            <a:off x="9107486" y="6094077"/>
            <a:ext cx="1828803" cy="640080"/>
          </a:xfrm>
          <a:prstGeom prst="rect">
            <a:avLst/>
          </a:prstGeom>
        </p:spPr>
      </p:pic>
    </p:spTree>
    <p:extLst>
      <p:ext uri="{BB962C8B-B14F-4D97-AF65-F5344CB8AC3E}">
        <p14:creationId xmlns:p14="http://schemas.microsoft.com/office/powerpoint/2010/main" val="267873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2"/>
            <a:ext cx="10170775" cy="1190953"/>
          </a:xfrm>
        </p:spPr>
        <p:txBody>
          <a:bodyPr>
            <a:normAutofit fontScale="90000"/>
          </a:bodyPr>
          <a:lstStyle/>
          <a:p>
            <a:r>
              <a:rPr lang="en-US" dirty="0"/>
              <a:t>Legislation That </a:t>
            </a:r>
            <a:r>
              <a:rPr lang="en-US" u="sng" dirty="0"/>
              <a:t>Almost</a:t>
            </a:r>
            <a:r>
              <a:rPr lang="en-US" dirty="0"/>
              <a:t> Impacted Assisted Living</a:t>
            </a:r>
          </a:p>
        </p:txBody>
      </p:sp>
      <p:sp>
        <p:nvSpPr>
          <p:cNvPr id="3" name="Content Placeholder 2"/>
          <p:cNvSpPr>
            <a:spLocks noGrp="1"/>
          </p:cNvSpPr>
          <p:nvPr>
            <p:ph idx="1"/>
          </p:nvPr>
        </p:nvSpPr>
        <p:spPr>
          <a:xfrm>
            <a:off x="776377" y="1773381"/>
            <a:ext cx="10921042" cy="4423149"/>
          </a:xfrm>
        </p:spPr>
        <p:txBody>
          <a:bodyPr>
            <a:noAutofit/>
          </a:bodyPr>
          <a:lstStyle/>
          <a:p>
            <a:pPr marL="0" indent="0">
              <a:buNone/>
            </a:pPr>
            <a:r>
              <a:rPr lang="en-US" b="1" dirty="0"/>
              <a:t>SB 11 85 (1) by Perry/Bonnen</a:t>
            </a:r>
          </a:p>
          <a:p>
            <a:pPr marL="0" indent="0">
              <a:buNone/>
            </a:pPr>
            <a:r>
              <a:rPr lang="en-US" b="1" dirty="0"/>
              <a:t>Procedures and Requirements for DNR Orders</a:t>
            </a:r>
          </a:p>
          <a:p>
            <a:pPr marL="457200" indent="-457200">
              <a:lnSpc>
                <a:spcPct val="100000"/>
              </a:lnSpc>
              <a:spcBef>
                <a:spcPts val="0"/>
              </a:spcBef>
              <a:spcAft>
                <a:spcPts val="0"/>
              </a:spcAft>
              <a:buFont typeface="Wingdings" panose="05000000000000000000" pitchFamily="2" charset="2"/>
              <a:buChar char="q"/>
            </a:pPr>
            <a:r>
              <a:rPr lang="en-US" dirty="0"/>
              <a:t>Creates guidelines for DNR orders used in a health care facilities</a:t>
            </a:r>
          </a:p>
          <a:p>
            <a:pPr marL="457200" indent="-457200">
              <a:lnSpc>
                <a:spcPct val="100000"/>
              </a:lnSpc>
              <a:spcBef>
                <a:spcPts val="0"/>
              </a:spcBef>
              <a:spcAft>
                <a:spcPts val="0"/>
              </a:spcAft>
              <a:buFont typeface="Wingdings" panose="05000000000000000000" pitchFamily="2" charset="2"/>
              <a:buChar char="q"/>
            </a:pPr>
            <a:r>
              <a:rPr lang="en-US" dirty="0"/>
              <a:t>DNR valid if</a:t>
            </a:r>
          </a:p>
          <a:p>
            <a:pPr marL="692150" lvl="1" indent="-250825">
              <a:lnSpc>
                <a:spcPct val="100000"/>
              </a:lnSpc>
              <a:spcBef>
                <a:spcPts val="0"/>
              </a:spcBef>
              <a:spcAft>
                <a:spcPts val="0"/>
              </a:spcAft>
              <a:buFont typeface="Wingdings" panose="05000000000000000000" pitchFamily="2" charset="2"/>
              <a:buChar char="§"/>
            </a:pPr>
            <a:r>
              <a:rPr lang="en-US" sz="2000" dirty="0"/>
              <a:t> Written directions of competent patient</a:t>
            </a:r>
          </a:p>
          <a:p>
            <a:pPr marL="692150" lvl="1" indent="-250825">
              <a:lnSpc>
                <a:spcPct val="100000"/>
              </a:lnSpc>
              <a:spcBef>
                <a:spcPts val="0"/>
              </a:spcBef>
              <a:spcAft>
                <a:spcPts val="0"/>
              </a:spcAft>
              <a:buFont typeface="Wingdings" panose="05000000000000000000" pitchFamily="2" charset="2"/>
              <a:buChar char="§"/>
            </a:pPr>
            <a:r>
              <a:rPr lang="en-US" sz="2000" dirty="0"/>
              <a:t> Oral directions of a competent patient</a:t>
            </a:r>
          </a:p>
          <a:p>
            <a:pPr marL="692150" lvl="1" indent="-250825">
              <a:lnSpc>
                <a:spcPct val="100000"/>
              </a:lnSpc>
              <a:spcBef>
                <a:spcPts val="0"/>
              </a:spcBef>
              <a:spcAft>
                <a:spcPts val="0"/>
              </a:spcAft>
              <a:buFont typeface="Wingdings" panose="05000000000000000000" pitchFamily="2" charset="2"/>
              <a:buChar char="§"/>
            </a:pPr>
            <a:r>
              <a:rPr lang="en-US" sz="2000" dirty="0"/>
              <a:t> Directions in an advance directive</a:t>
            </a:r>
          </a:p>
          <a:p>
            <a:pPr marL="692150" lvl="1" indent="-250825">
              <a:lnSpc>
                <a:spcPct val="100000"/>
              </a:lnSpc>
              <a:spcBef>
                <a:spcPts val="0"/>
              </a:spcBef>
              <a:spcAft>
                <a:spcPts val="0"/>
              </a:spcAft>
              <a:buFont typeface="Wingdings" panose="05000000000000000000" pitchFamily="2" charset="2"/>
              <a:buChar char="§"/>
            </a:pPr>
            <a:r>
              <a:rPr lang="en-US" sz="2000" dirty="0"/>
              <a:t> Directions of legal guardian or agent under a medical power of attorney</a:t>
            </a:r>
          </a:p>
          <a:p>
            <a:pPr marL="692150" lvl="1" indent="-250825">
              <a:lnSpc>
                <a:spcPct val="100000"/>
              </a:lnSpc>
              <a:spcBef>
                <a:spcPts val="0"/>
              </a:spcBef>
              <a:spcAft>
                <a:spcPts val="0"/>
              </a:spcAft>
              <a:buFont typeface="Wingdings" panose="05000000000000000000" pitchFamily="2" charset="2"/>
              <a:buChar char="§"/>
            </a:pPr>
            <a:r>
              <a:rPr lang="en-US" sz="2000" dirty="0"/>
              <a:t> Treatment decision made in accordance with Health and Safety Code Sec. 166.039. </a:t>
            </a:r>
          </a:p>
          <a:p>
            <a:pPr marL="692150" lvl="1" indent="-250825">
              <a:lnSpc>
                <a:spcPct val="100000"/>
              </a:lnSpc>
              <a:spcBef>
                <a:spcPts val="0"/>
              </a:spcBef>
              <a:spcAft>
                <a:spcPts val="0"/>
              </a:spcAft>
              <a:buFont typeface="Wingdings" panose="05000000000000000000" pitchFamily="2" charset="2"/>
              <a:buChar char="§"/>
            </a:pPr>
            <a:r>
              <a:rPr lang="en-US" sz="2000" dirty="0"/>
              <a:t>Attending physician believes death is imminent within 24hrs.</a:t>
            </a:r>
          </a:p>
          <a:p>
            <a:pPr lvl="1" indent="-457200">
              <a:lnSpc>
                <a:spcPct val="100000"/>
              </a:lnSpc>
              <a:spcBef>
                <a:spcPts val="0"/>
              </a:spcBef>
              <a:spcAft>
                <a:spcPts val="0"/>
              </a:spcAft>
              <a:buFont typeface="Wingdings" panose="05000000000000000000" pitchFamily="2" charset="2"/>
              <a:buChar char="q"/>
            </a:pPr>
            <a:r>
              <a:rPr lang="en-US" sz="2000" dirty="0"/>
              <a:t>Must be place in chart / medical record</a:t>
            </a:r>
          </a:p>
          <a:p>
            <a:pPr lvl="1" indent="-457200">
              <a:lnSpc>
                <a:spcPct val="100000"/>
              </a:lnSpc>
              <a:spcBef>
                <a:spcPts val="0"/>
              </a:spcBef>
              <a:spcAft>
                <a:spcPts val="0"/>
              </a:spcAft>
              <a:buFont typeface="Wingdings" panose="05000000000000000000" pitchFamily="2" charset="2"/>
              <a:buChar char="q"/>
            </a:pPr>
            <a:r>
              <a:rPr lang="en-US" sz="2000" dirty="0"/>
              <a:t>Facility must provide notice of the policy upon admission</a:t>
            </a:r>
          </a:p>
          <a:p>
            <a:pPr lvl="1" indent="-457200">
              <a:lnSpc>
                <a:spcPct val="100000"/>
              </a:lnSpc>
              <a:spcBef>
                <a:spcPts val="0"/>
              </a:spcBef>
              <a:spcAft>
                <a:spcPts val="0"/>
              </a:spcAft>
              <a:buFont typeface="Wingdings" panose="05000000000000000000" pitchFamily="2" charset="2"/>
              <a:buChar char="q"/>
            </a:pPr>
            <a:r>
              <a:rPr lang="en-US" sz="2000" dirty="0"/>
              <a:t>Must notify agent or family</a:t>
            </a:r>
          </a:p>
        </p:txBody>
      </p:sp>
      <p:pic>
        <p:nvPicPr>
          <p:cNvPr id="5" name="Picture 4"/>
          <p:cNvPicPr>
            <a:picLocks noChangeAspect="1"/>
          </p:cNvPicPr>
          <p:nvPr/>
        </p:nvPicPr>
        <p:blipFill>
          <a:blip r:embed="rId2"/>
          <a:stretch>
            <a:fillRect/>
          </a:stretch>
        </p:blipFill>
        <p:spPr>
          <a:xfrm>
            <a:off x="9228850" y="6094077"/>
            <a:ext cx="1828803" cy="640080"/>
          </a:xfrm>
          <a:prstGeom prst="rect">
            <a:avLst/>
          </a:prstGeom>
        </p:spPr>
      </p:pic>
    </p:spTree>
    <p:extLst>
      <p:ext uri="{BB962C8B-B14F-4D97-AF65-F5344CB8AC3E}">
        <p14:creationId xmlns:p14="http://schemas.microsoft.com/office/powerpoint/2010/main" val="78703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957251"/>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623455" y="1648692"/>
            <a:ext cx="10152398" cy="4531446"/>
          </a:xfrm>
        </p:spPr>
        <p:txBody>
          <a:bodyPr>
            <a:normAutofit/>
          </a:bodyPr>
          <a:lstStyle/>
          <a:p>
            <a:pPr marL="0" lvl="0" indent="0">
              <a:lnSpc>
                <a:spcPct val="100000"/>
              </a:lnSpc>
              <a:spcBef>
                <a:spcPts val="0"/>
              </a:spcBef>
              <a:spcAft>
                <a:spcPts val="0"/>
              </a:spcAft>
              <a:buNone/>
            </a:pPr>
            <a:r>
              <a:rPr lang="en-US" sz="2200" dirty="0">
                <a:solidFill>
                  <a:schemeClr val="tx1"/>
                </a:solidFill>
              </a:rPr>
              <a:t>As part of TALA’s Legislative outing, legislative staff participated in a Virtual Dementia Tour.</a:t>
            </a:r>
          </a:p>
          <a:p>
            <a:pPr marL="0" lvl="0" indent="0">
              <a:lnSpc>
                <a:spcPct val="100000"/>
              </a:lnSpc>
              <a:spcBef>
                <a:spcPts val="0"/>
              </a:spcBef>
              <a:spcAft>
                <a:spcPts val="0"/>
              </a:spcAft>
              <a:buNone/>
            </a:pPr>
            <a:endParaRPr lang="en-US" dirty="0"/>
          </a:p>
          <a:p>
            <a:pPr marL="274320" lvl="1" indent="0">
              <a:lnSpc>
                <a:spcPct val="100000"/>
              </a:lnSpc>
              <a:spcBef>
                <a:spcPts val="0"/>
              </a:spcBef>
              <a:spcAft>
                <a:spcPts val="0"/>
              </a:spcAft>
              <a:buNone/>
            </a:pPr>
            <a:endParaRPr lang="en-US" dirty="0"/>
          </a:p>
          <a:p>
            <a:pPr marL="0" lvl="0" indent="0">
              <a:lnSpc>
                <a:spcPct val="100000"/>
              </a:lnSpc>
              <a:spcBef>
                <a:spcPts val="0"/>
              </a:spcBef>
              <a:spcAft>
                <a:spcPts val="0"/>
              </a:spcAft>
              <a:buNone/>
            </a:pPr>
            <a:endParaRPr lang="en-US" dirty="0"/>
          </a:p>
        </p:txBody>
      </p:sp>
      <p:pic>
        <p:nvPicPr>
          <p:cNvPr id="5" name="Picture 4"/>
          <p:cNvPicPr>
            <a:picLocks noChangeAspect="1"/>
          </p:cNvPicPr>
          <p:nvPr/>
        </p:nvPicPr>
        <p:blipFill>
          <a:blip r:embed="rId2"/>
          <a:stretch>
            <a:fillRect/>
          </a:stretch>
        </p:blipFill>
        <p:spPr>
          <a:xfrm>
            <a:off x="378825" y="6038427"/>
            <a:ext cx="1828803" cy="640080"/>
          </a:xfrm>
          <a:prstGeom prst="rect">
            <a:avLst/>
          </a:prstGeom>
        </p:spPr>
      </p:pic>
      <p:sp>
        <p:nvSpPr>
          <p:cNvPr id="4" name="TextBox 3"/>
          <p:cNvSpPr txBox="1"/>
          <p:nvPr/>
        </p:nvSpPr>
        <p:spPr>
          <a:xfrm>
            <a:off x="623454" y="3669101"/>
            <a:ext cx="4336473" cy="1107996"/>
          </a:xfrm>
          <a:prstGeom prst="rect">
            <a:avLst/>
          </a:prstGeom>
          <a:solidFill>
            <a:schemeClr val="accent1">
              <a:lumMod val="40000"/>
              <a:lumOff val="60000"/>
            </a:schemeClr>
          </a:solidFill>
        </p:spPr>
        <p:txBody>
          <a:bodyPr wrap="square" rtlCol="0">
            <a:spAutoFit/>
          </a:bodyPr>
          <a:lstStyle/>
          <a:p>
            <a:pPr marL="334645" lvl="2">
              <a:lnSpc>
                <a:spcPct val="100000"/>
              </a:lnSpc>
              <a:spcBef>
                <a:spcPts val="0"/>
              </a:spcBef>
              <a:spcAft>
                <a:spcPts val="0"/>
              </a:spcAft>
            </a:pPr>
            <a:r>
              <a:rPr lang="en-US" sz="2200" dirty="0"/>
              <a:t>A special thanks to Silverado Onion Creek | Memory Care Community!</a:t>
            </a:r>
          </a:p>
        </p:txBody>
      </p:sp>
      <p:pic>
        <p:nvPicPr>
          <p:cNvPr id="7" name="Picture 6" descr="A group of people posing for the camera&#10;&#10;Description generated with very high confidence">
            <a:extLst>
              <a:ext uri="{FF2B5EF4-FFF2-40B4-BE49-F238E27FC236}">
                <a16:creationId xmlns:a16="http://schemas.microsoft.com/office/drawing/2014/main" id="{D1022F14-32BB-46B8-8A01-627EF824426B}"/>
              </a:ext>
            </a:extLst>
          </p:cNvPr>
          <p:cNvPicPr>
            <a:picLocks noChangeAspect="1"/>
          </p:cNvPicPr>
          <p:nvPr/>
        </p:nvPicPr>
        <p:blipFill>
          <a:blip r:embed="rId3"/>
          <a:stretch>
            <a:fillRect/>
          </a:stretch>
        </p:blipFill>
        <p:spPr>
          <a:xfrm rot="472883">
            <a:off x="5660719" y="2505086"/>
            <a:ext cx="5120640" cy="3840480"/>
          </a:xfrm>
          <a:prstGeom prst="rect">
            <a:avLst/>
          </a:prstGeom>
        </p:spPr>
      </p:pic>
    </p:spTree>
    <p:extLst>
      <p:ext uri="{BB962C8B-B14F-4D97-AF65-F5344CB8AC3E}">
        <p14:creationId xmlns:p14="http://schemas.microsoft.com/office/powerpoint/2010/main" val="362010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6" y="499533"/>
            <a:ext cx="11139860" cy="778097"/>
          </a:xfrm>
        </p:spPr>
        <p:txBody>
          <a:bodyPr>
            <a:normAutofit fontScale="90000"/>
          </a:bodyPr>
          <a:lstStyle/>
          <a:p>
            <a:r>
              <a:rPr lang="en-US" dirty="0"/>
              <a:t>When do the laws of the 85</a:t>
            </a:r>
            <a:r>
              <a:rPr lang="en-US" baseline="30000" dirty="0"/>
              <a:t>th</a:t>
            </a:r>
            <a:r>
              <a:rPr lang="en-US" dirty="0"/>
              <a:t> take effect?</a:t>
            </a:r>
          </a:p>
        </p:txBody>
      </p:sp>
      <p:sp>
        <p:nvSpPr>
          <p:cNvPr id="3" name="Content Placeholder 2"/>
          <p:cNvSpPr>
            <a:spLocks noGrp="1"/>
          </p:cNvSpPr>
          <p:nvPr>
            <p:ph idx="1"/>
          </p:nvPr>
        </p:nvSpPr>
        <p:spPr>
          <a:xfrm>
            <a:off x="498765" y="1681844"/>
            <a:ext cx="10634720" cy="4498294"/>
          </a:xfrm>
        </p:spPr>
        <p:txBody>
          <a:bodyPr>
            <a:noAutofit/>
          </a:bodyPr>
          <a:lstStyle/>
          <a:p>
            <a:pPr marL="457200" indent="-457200">
              <a:buFont typeface="Wingdings" panose="05000000000000000000" pitchFamily="2" charset="2"/>
              <a:buChar char="q"/>
            </a:pPr>
            <a:r>
              <a:rPr lang="en-US" sz="2200" dirty="0"/>
              <a:t>Almost all laws passed during the 85</a:t>
            </a:r>
            <a:r>
              <a:rPr lang="en-US" sz="2200" baseline="30000" dirty="0"/>
              <a:t>th</a:t>
            </a:r>
            <a:r>
              <a:rPr lang="en-US" sz="2200" dirty="0"/>
              <a:t> took effect on 9/1/2017. </a:t>
            </a:r>
          </a:p>
          <a:p>
            <a:pPr marL="457200" indent="-457200">
              <a:buFont typeface="Wingdings" panose="05000000000000000000" pitchFamily="2" charset="2"/>
              <a:buChar char="q"/>
            </a:pPr>
            <a:r>
              <a:rPr lang="en-US" sz="2200" dirty="0"/>
              <a:t>However, most of the laws that impact ALCs have to have changes made to the Texas Administration Code.</a:t>
            </a:r>
          </a:p>
          <a:p>
            <a:pPr marL="457200" indent="-457200">
              <a:buFont typeface="Wingdings" panose="05000000000000000000" pitchFamily="2" charset="2"/>
              <a:buChar char="q"/>
            </a:pPr>
            <a:r>
              <a:rPr lang="en-US" sz="2200" dirty="0"/>
              <a:t>That process takes time. First, the agency has to develop the new regulations and present them to the HHSC Executive Council. Then the suggested change is posted to the Texas Registry for public comment. The change is finally signed off on by the HHSC commissioner.</a:t>
            </a:r>
          </a:p>
          <a:p>
            <a:pPr marL="457200" indent="-457200">
              <a:buFont typeface="Wingdings" panose="05000000000000000000" pitchFamily="2" charset="2"/>
              <a:buChar char="q"/>
            </a:pPr>
            <a:r>
              <a:rPr lang="en-US" sz="2200" dirty="0"/>
              <a:t>Expect regulation changes to start happening in early spring.</a:t>
            </a:r>
          </a:p>
          <a:p>
            <a:pPr marL="457200" indent="-457200">
              <a:buFont typeface="Wingdings" panose="05000000000000000000" pitchFamily="2" charset="2"/>
              <a:buChar char="q"/>
            </a:pPr>
            <a:r>
              <a:rPr lang="en-US" sz="2200" dirty="0"/>
              <a:t>TALA will monitor implementation of significant legislation from the 85</a:t>
            </a:r>
            <a:r>
              <a:rPr lang="en-US" sz="2200" baseline="30000" dirty="0"/>
              <a:t>th</a:t>
            </a:r>
            <a:r>
              <a:rPr lang="en-US" sz="2200" dirty="0"/>
              <a:t> – We will participate in various work groups to provide input, submit testimony, and testify as needed.</a:t>
            </a:r>
          </a:p>
        </p:txBody>
      </p:sp>
      <p:pic>
        <p:nvPicPr>
          <p:cNvPr id="5" name="Picture 4"/>
          <p:cNvPicPr>
            <a:picLocks noChangeAspect="1"/>
          </p:cNvPicPr>
          <p:nvPr/>
        </p:nvPicPr>
        <p:blipFill>
          <a:blip r:embed="rId2"/>
          <a:stretch>
            <a:fillRect/>
          </a:stretch>
        </p:blipFill>
        <p:spPr>
          <a:xfrm>
            <a:off x="9304682" y="6091227"/>
            <a:ext cx="1828803" cy="640080"/>
          </a:xfrm>
          <a:prstGeom prst="rect">
            <a:avLst/>
          </a:prstGeom>
        </p:spPr>
      </p:pic>
    </p:spTree>
    <p:extLst>
      <p:ext uri="{BB962C8B-B14F-4D97-AF65-F5344CB8AC3E}">
        <p14:creationId xmlns:p14="http://schemas.microsoft.com/office/powerpoint/2010/main" val="3450826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85</a:t>
            </a:r>
            <a:r>
              <a:rPr lang="en-US" sz="6000" baseline="30000" dirty="0"/>
              <a:t>th</a:t>
            </a:r>
            <a:r>
              <a:rPr lang="en-US" sz="6000" dirty="0"/>
              <a:t> Legislative Session</a:t>
            </a:r>
          </a:p>
        </p:txBody>
      </p:sp>
      <p:sp>
        <p:nvSpPr>
          <p:cNvPr id="3" name="Subtitle 2"/>
          <p:cNvSpPr>
            <a:spLocks noGrp="1"/>
          </p:cNvSpPr>
          <p:nvPr>
            <p:ph type="subTitle" idx="1"/>
          </p:nvPr>
        </p:nvSpPr>
        <p:spPr>
          <a:xfrm>
            <a:off x="1261871" y="4800600"/>
            <a:ext cx="9724783" cy="1691640"/>
          </a:xfrm>
        </p:spPr>
        <p:txBody>
          <a:bodyPr>
            <a:normAutofit/>
          </a:bodyPr>
          <a:lstStyle/>
          <a:p>
            <a:r>
              <a:rPr lang="en-US" sz="4000" dirty="0">
                <a:solidFill>
                  <a:schemeClr val="tx1"/>
                </a:solidFill>
              </a:rPr>
              <a:t>Legislation Impacting Assisting Living That Failed to Pass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35" y="298427"/>
            <a:ext cx="4975057" cy="3383280"/>
          </a:xfrm>
          <a:prstGeom prst="rect">
            <a:avLst/>
          </a:prstGeom>
        </p:spPr>
      </p:pic>
    </p:spTree>
    <p:extLst>
      <p:ext uri="{BB962C8B-B14F-4D97-AF65-F5344CB8AC3E}">
        <p14:creationId xmlns:p14="http://schemas.microsoft.com/office/powerpoint/2010/main" val="338835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0326"/>
            <a:ext cx="10184630" cy="1302329"/>
          </a:xfrm>
        </p:spPr>
        <p:txBody>
          <a:bodyPr>
            <a:normAutofit/>
          </a:bodyPr>
          <a:lstStyle/>
          <a:p>
            <a:r>
              <a:rPr lang="en-US" dirty="0"/>
              <a:t>Legislation Impacting Assisted Living That Failed to Pass</a:t>
            </a:r>
          </a:p>
        </p:txBody>
      </p:sp>
      <p:sp>
        <p:nvSpPr>
          <p:cNvPr id="3" name="Content Placeholder 2"/>
          <p:cNvSpPr>
            <a:spLocks noGrp="1"/>
          </p:cNvSpPr>
          <p:nvPr>
            <p:ph idx="1"/>
          </p:nvPr>
        </p:nvSpPr>
        <p:spPr>
          <a:xfrm>
            <a:off x="677334" y="2258291"/>
            <a:ext cx="9284084" cy="3783072"/>
          </a:xfrm>
        </p:spPr>
        <p:txBody>
          <a:bodyPr>
            <a:noAutofit/>
          </a:bodyPr>
          <a:lstStyle/>
          <a:p>
            <a:pPr marL="0" indent="0">
              <a:buNone/>
            </a:pPr>
            <a:r>
              <a:rPr lang="en-US" sz="2400" b="1" dirty="0"/>
              <a:t>HB 577 by Paul Workman</a:t>
            </a:r>
          </a:p>
          <a:p>
            <a:pPr marL="0" indent="0">
              <a:buNone/>
            </a:pPr>
            <a:r>
              <a:rPr lang="en-US" sz="2400" b="1" dirty="0"/>
              <a:t>Check the Box / Local Ordinance Prohibition</a:t>
            </a:r>
          </a:p>
          <a:p>
            <a:pPr marL="0" indent="0">
              <a:buNone/>
            </a:pPr>
            <a:r>
              <a:rPr lang="en-US" sz="2400" dirty="0"/>
              <a:t>Prohibits local ordinances that would prohibit or limit a private employer’s ability to request, consider, or take employment action based on criminal history of applicant or employee.</a:t>
            </a:r>
            <a:endParaRPr lang="en-US" sz="2400" b="1" dirty="0"/>
          </a:p>
        </p:txBody>
      </p:sp>
      <p:pic>
        <p:nvPicPr>
          <p:cNvPr id="5" name="Picture 4"/>
          <p:cNvPicPr>
            <a:picLocks noChangeAspect="1"/>
          </p:cNvPicPr>
          <p:nvPr/>
        </p:nvPicPr>
        <p:blipFill>
          <a:blip r:embed="rId2"/>
          <a:stretch>
            <a:fillRect/>
          </a:stretch>
        </p:blipFill>
        <p:spPr>
          <a:xfrm>
            <a:off x="9265390" y="5997634"/>
            <a:ext cx="1828803" cy="640080"/>
          </a:xfrm>
          <a:prstGeom prst="rect">
            <a:avLst/>
          </a:prstGeom>
        </p:spPr>
      </p:pic>
    </p:spTree>
    <p:extLst>
      <p:ext uri="{BB962C8B-B14F-4D97-AF65-F5344CB8AC3E}">
        <p14:creationId xmlns:p14="http://schemas.microsoft.com/office/powerpoint/2010/main" val="2656609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3"/>
            <a:ext cx="10170775" cy="1412626"/>
          </a:xfrm>
        </p:spPr>
        <p:txBody>
          <a:bodyPr>
            <a:normAutofit fontScale="90000"/>
          </a:bodyPr>
          <a:lstStyle/>
          <a:p>
            <a:r>
              <a:rPr lang="en-US" dirty="0"/>
              <a:t>Legislation Impacting Assisted Living</a:t>
            </a:r>
            <a:br>
              <a:rPr lang="en-US" dirty="0"/>
            </a:br>
            <a:r>
              <a:rPr lang="en-US" dirty="0"/>
              <a:t>That Failed to Pass</a:t>
            </a:r>
          </a:p>
        </p:txBody>
      </p:sp>
      <p:sp>
        <p:nvSpPr>
          <p:cNvPr id="3" name="Content Placeholder 2"/>
          <p:cNvSpPr>
            <a:spLocks noGrp="1"/>
          </p:cNvSpPr>
          <p:nvPr>
            <p:ph idx="1"/>
          </p:nvPr>
        </p:nvSpPr>
        <p:spPr>
          <a:xfrm>
            <a:off x="677334" y="2161309"/>
            <a:ext cx="9990666" cy="4337146"/>
          </a:xfrm>
        </p:spPr>
        <p:txBody>
          <a:bodyPr>
            <a:noAutofit/>
          </a:bodyPr>
          <a:lstStyle/>
          <a:p>
            <a:pPr marL="0" indent="0">
              <a:buNone/>
            </a:pPr>
            <a:r>
              <a:rPr lang="en-US" sz="2400" b="1" dirty="0"/>
              <a:t>HB 942 by Donna Howard</a:t>
            </a:r>
          </a:p>
          <a:p>
            <a:pPr marL="0" indent="0">
              <a:buNone/>
            </a:pPr>
            <a:r>
              <a:rPr lang="en-US" sz="2400" b="1" dirty="0"/>
              <a:t>Sexually Transmitted Disease Study Among the Elderly</a:t>
            </a:r>
          </a:p>
          <a:p>
            <a:pPr marL="457200" indent="-457200">
              <a:buFont typeface="Wingdings" panose="05000000000000000000" pitchFamily="2" charset="2"/>
              <a:buChar char="q"/>
            </a:pPr>
            <a:r>
              <a:rPr lang="en-US" sz="2400" dirty="0"/>
              <a:t>Would require a study on STD prevalence and incidence among elderly in state, including those residing in SNF and ALF. </a:t>
            </a:r>
          </a:p>
          <a:p>
            <a:pPr marL="457200" indent="-457200">
              <a:buFont typeface="Wingdings" panose="05000000000000000000" pitchFamily="2" charset="2"/>
              <a:buChar char="q"/>
            </a:pPr>
            <a:r>
              <a:rPr lang="en-US" sz="2400" dirty="0"/>
              <a:t>Would also require recommendations on reducing risk of contracting.</a:t>
            </a:r>
            <a:endParaRPr lang="en-US" sz="2400" b="1" dirty="0"/>
          </a:p>
        </p:txBody>
      </p:sp>
      <p:pic>
        <p:nvPicPr>
          <p:cNvPr id="5" name="Picture 4"/>
          <p:cNvPicPr>
            <a:picLocks noChangeAspect="1"/>
          </p:cNvPicPr>
          <p:nvPr/>
        </p:nvPicPr>
        <p:blipFill>
          <a:blip r:embed="rId2"/>
          <a:stretch>
            <a:fillRect/>
          </a:stretch>
        </p:blipFill>
        <p:spPr>
          <a:xfrm>
            <a:off x="9164449" y="5971458"/>
            <a:ext cx="1828803" cy="640080"/>
          </a:xfrm>
          <a:prstGeom prst="rect">
            <a:avLst/>
          </a:prstGeom>
        </p:spPr>
      </p:pic>
    </p:spTree>
    <p:extLst>
      <p:ext uri="{BB962C8B-B14F-4D97-AF65-F5344CB8AC3E}">
        <p14:creationId xmlns:p14="http://schemas.microsoft.com/office/powerpoint/2010/main" val="3674628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2"/>
            <a:ext cx="10170775" cy="1384917"/>
          </a:xfrm>
        </p:spPr>
        <p:txBody>
          <a:bodyPr>
            <a:normAutofit fontScale="90000"/>
          </a:bodyPr>
          <a:lstStyle/>
          <a:p>
            <a:r>
              <a:rPr lang="en-US" dirty="0"/>
              <a:t>Legislation Impacting Assisted Living</a:t>
            </a:r>
            <a:br>
              <a:rPr lang="en-US" dirty="0"/>
            </a:br>
            <a:r>
              <a:rPr lang="en-US" dirty="0"/>
              <a:t>That Failed to Pass</a:t>
            </a:r>
          </a:p>
        </p:txBody>
      </p:sp>
      <p:sp>
        <p:nvSpPr>
          <p:cNvPr id="3" name="Content Placeholder 2"/>
          <p:cNvSpPr>
            <a:spLocks noGrp="1"/>
          </p:cNvSpPr>
          <p:nvPr>
            <p:ph idx="1"/>
          </p:nvPr>
        </p:nvSpPr>
        <p:spPr>
          <a:xfrm>
            <a:off x="677334" y="2327564"/>
            <a:ext cx="10365804" cy="4170890"/>
          </a:xfrm>
        </p:spPr>
        <p:txBody>
          <a:bodyPr>
            <a:noAutofit/>
          </a:bodyPr>
          <a:lstStyle/>
          <a:p>
            <a:pPr marL="0" indent="0">
              <a:buNone/>
            </a:pPr>
            <a:r>
              <a:rPr lang="en-US" sz="2400" b="1" dirty="0"/>
              <a:t>HB  1120 by Drew Springer</a:t>
            </a:r>
          </a:p>
          <a:p>
            <a:pPr marL="0" indent="0">
              <a:buNone/>
            </a:pPr>
            <a:r>
              <a:rPr lang="en-US" sz="2400" b="1" dirty="0"/>
              <a:t>Certificates of Occupancy for Buildings Required to Meet Accessibility Standards</a:t>
            </a:r>
          </a:p>
          <a:p>
            <a:pPr marL="0" indent="0">
              <a:buNone/>
            </a:pPr>
            <a:r>
              <a:rPr lang="en-US" sz="2400" dirty="0"/>
              <a:t>Would prohibit a municipality from issuing a final certificate of occupancy unless the building had passed an accessibility inspection.</a:t>
            </a:r>
          </a:p>
          <a:p>
            <a:pPr marL="0" indent="0">
              <a:buNone/>
            </a:pPr>
            <a:r>
              <a:rPr lang="en-US" sz="2400" dirty="0"/>
              <a:t> </a:t>
            </a:r>
          </a:p>
        </p:txBody>
      </p:sp>
      <p:pic>
        <p:nvPicPr>
          <p:cNvPr id="5" name="Picture 4"/>
          <p:cNvPicPr>
            <a:picLocks noChangeAspect="1"/>
          </p:cNvPicPr>
          <p:nvPr/>
        </p:nvPicPr>
        <p:blipFill>
          <a:blip r:embed="rId2"/>
          <a:stretch>
            <a:fillRect/>
          </a:stretch>
        </p:blipFill>
        <p:spPr>
          <a:xfrm>
            <a:off x="9214335" y="6094078"/>
            <a:ext cx="1828803" cy="640080"/>
          </a:xfrm>
          <a:prstGeom prst="rect">
            <a:avLst/>
          </a:prstGeom>
        </p:spPr>
      </p:pic>
    </p:spTree>
    <p:extLst>
      <p:ext uri="{BB962C8B-B14F-4D97-AF65-F5344CB8AC3E}">
        <p14:creationId xmlns:p14="http://schemas.microsoft.com/office/powerpoint/2010/main" val="4286635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2"/>
            <a:ext cx="10170775" cy="1138917"/>
          </a:xfrm>
        </p:spPr>
        <p:txBody>
          <a:bodyPr>
            <a:normAutofit fontScale="90000"/>
          </a:bodyPr>
          <a:lstStyle/>
          <a:p>
            <a:r>
              <a:rPr lang="en-US" dirty="0"/>
              <a:t>Legislation Impacting Assisted Living</a:t>
            </a:r>
            <a:br>
              <a:rPr lang="en-US" dirty="0"/>
            </a:br>
            <a:r>
              <a:rPr lang="en-US" dirty="0"/>
              <a:t>That Failed to Pass</a:t>
            </a:r>
          </a:p>
        </p:txBody>
      </p:sp>
      <p:sp>
        <p:nvSpPr>
          <p:cNvPr id="3" name="Content Placeholder 2"/>
          <p:cNvSpPr>
            <a:spLocks noGrp="1"/>
          </p:cNvSpPr>
          <p:nvPr>
            <p:ph idx="1"/>
          </p:nvPr>
        </p:nvSpPr>
        <p:spPr>
          <a:xfrm>
            <a:off x="677334" y="1796143"/>
            <a:ext cx="10365804" cy="4702312"/>
          </a:xfrm>
        </p:spPr>
        <p:txBody>
          <a:bodyPr>
            <a:noAutofit/>
          </a:bodyPr>
          <a:lstStyle/>
          <a:p>
            <a:pPr marL="0" indent="0">
              <a:buNone/>
            </a:pPr>
            <a:r>
              <a:rPr lang="en-US" sz="2200" b="1" dirty="0"/>
              <a:t>HB 3469 by Yvonne Davis</a:t>
            </a:r>
          </a:p>
          <a:p>
            <a:pPr marL="0" indent="0">
              <a:buNone/>
            </a:pPr>
            <a:r>
              <a:rPr lang="en-US" sz="2200" b="1" dirty="0"/>
              <a:t>Requiring AL Licensing for 1 to 3</a:t>
            </a:r>
          </a:p>
          <a:p>
            <a:pPr marL="457200" indent="-457200">
              <a:buFont typeface="Wingdings" panose="05000000000000000000" pitchFamily="2" charset="2"/>
              <a:buChar char="q"/>
            </a:pPr>
            <a:r>
              <a:rPr lang="en-US" sz="2200" dirty="0"/>
              <a:t>Would require those with 1 to 3 residents to register as AL if at least one had Alzheimer’s or dementia. </a:t>
            </a:r>
          </a:p>
          <a:p>
            <a:pPr marL="692150" lvl="1" indent="-250825">
              <a:buFont typeface="Wingdings" panose="05000000000000000000" pitchFamily="2" charset="2"/>
              <a:buChar char="§"/>
            </a:pPr>
            <a:r>
              <a:rPr lang="en-US" sz="2200" dirty="0"/>
              <a:t>Would have regulations specific to this class of ALs.</a:t>
            </a:r>
          </a:p>
          <a:p>
            <a:pPr marL="692150" lvl="1" indent="-250825">
              <a:buFont typeface="Wingdings" panose="05000000000000000000" pitchFamily="2" charset="2"/>
              <a:buChar char="§"/>
            </a:pPr>
            <a:r>
              <a:rPr lang="en-US" sz="2200" dirty="0"/>
              <a:t>Would prohibit from having both an Alzheimer/dementia resident  and one with severe mental illness.</a:t>
            </a:r>
          </a:p>
          <a:p>
            <a:pPr marL="692150" lvl="1" indent="-250825">
              <a:buFont typeface="Wingdings" panose="05000000000000000000" pitchFamily="2" charset="2"/>
              <a:buChar char="§"/>
            </a:pPr>
            <a:r>
              <a:rPr lang="en-US" sz="2200" dirty="0"/>
              <a:t>Would have staffing requirements to employ at least one person who has training and experience caring for those with Alzheimer’s or dementia.</a:t>
            </a:r>
          </a:p>
          <a:p>
            <a:pPr marL="457200" indent="-457200">
              <a:buFont typeface="Wingdings" panose="05000000000000000000" pitchFamily="2" charset="2"/>
              <a:buChar char="q"/>
            </a:pPr>
            <a:r>
              <a:rPr lang="en-US" sz="2200" dirty="0"/>
              <a:t>Would require those with 1 to 3 and providing AL services to register with the Commission as a Group Home Facility.</a:t>
            </a:r>
            <a:endParaRPr lang="en-US" sz="2200" b="1" dirty="0"/>
          </a:p>
          <a:p>
            <a:pPr marL="0" indent="0">
              <a:buNone/>
            </a:pPr>
            <a:endParaRPr lang="en-US" sz="2400" b="1" dirty="0"/>
          </a:p>
          <a:p>
            <a:pPr marL="0" indent="0">
              <a:buNone/>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214335" y="6071719"/>
            <a:ext cx="1828803" cy="640080"/>
          </a:xfrm>
          <a:prstGeom prst="rect">
            <a:avLst/>
          </a:prstGeom>
        </p:spPr>
      </p:pic>
    </p:spTree>
    <p:extLst>
      <p:ext uri="{BB962C8B-B14F-4D97-AF65-F5344CB8AC3E}">
        <p14:creationId xmlns:p14="http://schemas.microsoft.com/office/powerpoint/2010/main" val="4045961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43883"/>
            <a:ext cx="10170775" cy="1106260"/>
          </a:xfrm>
        </p:spPr>
        <p:txBody>
          <a:bodyPr>
            <a:normAutofit fontScale="90000"/>
          </a:bodyPr>
          <a:lstStyle/>
          <a:p>
            <a:r>
              <a:rPr lang="en-US" dirty="0"/>
              <a:t>Legislation Impacting Assisted Living</a:t>
            </a:r>
            <a:br>
              <a:rPr lang="en-US" dirty="0"/>
            </a:br>
            <a:r>
              <a:rPr lang="en-US" dirty="0"/>
              <a:t>That Failed to Pass</a:t>
            </a:r>
          </a:p>
        </p:txBody>
      </p:sp>
      <p:sp>
        <p:nvSpPr>
          <p:cNvPr id="3" name="Content Placeholder 2"/>
          <p:cNvSpPr>
            <a:spLocks noGrp="1"/>
          </p:cNvSpPr>
          <p:nvPr>
            <p:ph idx="1"/>
          </p:nvPr>
        </p:nvSpPr>
        <p:spPr>
          <a:xfrm>
            <a:off x="677334" y="1550144"/>
            <a:ext cx="10573052" cy="4948312"/>
          </a:xfrm>
        </p:spPr>
        <p:txBody>
          <a:bodyPr>
            <a:noAutofit/>
          </a:bodyPr>
          <a:lstStyle/>
          <a:p>
            <a:pPr marL="0" indent="0">
              <a:buNone/>
            </a:pPr>
            <a:r>
              <a:rPr lang="en-US" sz="2200" b="1" dirty="0"/>
              <a:t>HB 3533 by Richard Raymond</a:t>
            </a:r>
          </a:p>
          <a:p>
            <a:pPr marL="0" indent="0">
              <a:buNone/>
            </a:pPr>
            <a:r>
              <a:rPr lang="en-US" sz="2200" b="1" dirty="0"/>
              <a:t>Inspection Procedures for Assisted Living Communities and a creation of a LTC Oversight Committee</a:t>
            </a:r>
          </a:p>
          <a:p>
            <a:pPr marL="457200" indent="-457200">
              <a:buFont typeface="Wingdings" panose="05000000000000000000" pitchFamily="2" charset="2"/>
              <a:buChar char="q"/>
            </a:pPr>
            <a:r>
              <a:rPr lang="en-US" sz="2200" dirty="0"/>
              <a:t>A municipal fire marshal could grant a waiver for a violation of the life safety code cited by DADS.</a:t>
            </a:r>
          </a:p>
          <a:p>
            <a:pPr marL="457200" indent="-457200">
              <a:buFont typeface="Wingdings" panose="05000000000000000000" pitchFamily="2" charset="2"/>
              <a:buChar char="q"/>
            </a:pPr>
            <a:r>
              <a:rPr lang="en-US" sz="2200" dirty="0"/>
              <a:t>Would require all surveyors to be a licensed health care professional.</a:t>
            </a:r>
          </a:p>
          <a:p>
            <a:pPr marL="457200" indent="-457200">
              <a:buFont typeface="Wingdings" panose="05000000000000000000" pitchFamily="2" charset="2"/>
              <a:buChar char="q"/>
            </a:pPr>
            <a:r>
              <a:rPr lang="en-US" sz="2200" dirty="0"/>
              <a:t>Would establish a Long-Term Care Legislative Oversight Committee</a:t>
            </a:r>
          </a:p>
          <a:p>
            <a:pPr marL="692150" lvl="1" indent="-234950">
              <a:buFont typeface="Wingdings" panose="05000000000000000000" pitchFamily="2" charset="2"/>
              <a:buChar char="§"/>
            </a:pPr>
            <a:r>
              <a:rPr lang="en-US" sz="2200" dirty="0"/>
              <a:t>Would review proposed Commission rules.</a:t>
            </a:r>
          </a:p>
          <a:p>
            <a:pPr marL="692150" lvl="1" indent="-234950">
              <a:buFont typeface="Wingdings" panose="05000000000000000000" pitchFamily="2" charset="2"/>
              <a:buChar char="§"/>
            </a:pPr>
            <a:r>
              <a:rPr lang="en-US" sz="2200" dirty="0"/>
              <a:t>Would review any proposed legislation by Commission or AG pertaining to LTC facilities.</a:t>
            </a:r>
          </a:p>
          <a:p>
            <a:pPr marL="692150" lvl="1" indent="-234950">
              <a:buFont typeface="Wingdings" panose="05000000000000000000" pitchFamily="2" charset="2"/>
              <a:buChar char="§"/>
            </a:pPr>
            <a:r>
              <a:rPr lang="en-US" sz="2200" dirty="0"/>
              <a:t>Could hear operational disputes from facilities</a:t>
            </a:r>
          </a:p>
          <a:p>
            <a:pPr marL="692150" lvl="1" indent="-234950">
              <a:buFont typeface="Wingdings" panose="05000000000000000000" pitchFamily="2" charset="2"/>
              <a:buChar char="§"/>
            </a:pPr>
            <a:r>
              <a:rPr lang="en-US" sz="2200" dirty="0"/>
              <a:t>Would submit a report to legislature every 2-years.</a:t>
            </a:r>
          </a:p>
          <a:p>
            <a:pPr>
              <a:buFont typeface="Wingdings" panose="05000000000000000000" pitchFamily="2" charset="2"/>
              <a:buChar char="Ø"/>
            </a:pPr>
            <a:endParaRPr lang="en-US" sz="2400" dirty="0"/>
          </a:p>
          <a:p>
            <a:pPr marL="0" indent="0">
              <a:buNone/>
            </a:pPr>
            <a:endParaRPr lang="en-US" sz="2400" b="1" dirty="0"/>
          </a:p>
          <a:p>
            <a:pPr marL="0" indent="0">
              <a:buNone/>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280563" y="6094077"/>
            <a:ext cx="1828803" cy="640080"/>
          </a:xfrm>
          <a:prstGeom prst="rect">
            <a:avLst/>
          </a:prstGeom>
        </p:spPr>
      </p:pic>
    </p:spTree>
    <p:extLst>
      <p:ext uri="{BB962C8B-B14F-4D97-AF65-F5344CB8AC3E}">
        <p14:creationId xmlns:p14="http://schemas.microsoft.com/office/powerpoint/2010/main" val="3121969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7" y="443882"/>
            <a:ext cx="10280071" cy="1135535"/>
          </a:xfrm>
        </p:spPr>
        <p:txBody>
          <a:bodyPr>
            <a:normAutofit fontScale="90000"/>
          </a:bodyPr>
          <a:lstStyle/>
          <a:p>
            <a:r>
              <a:rPr lang="en-US" dirty="0"/>
              <a:t>Legislation Impacting Assisted Living That Failed to Pass</a:t>
            </a:r>
          </a:p>
        </p:txBody>
      </p:sp>
      <p:sp>
        <p:nvSpPr>
          <p:cNvPr id="3" name="Content Placeholder 2"/>
          <p:cNvSpPr>
            <a:spLocks noGrp="1"/>
          </p:cNvSpPr>
          <p:nvPr>
            <p:ph idx="1"/>
          </p:nvPr>
        </p:nvSpPr>
        <p:spPr>
          <a:xfrm>
            <a:off x="568037" y="1730829"/>
            <a:ext cx="10903528" cy="4767626"/>
          </a:xfrm>
        </p:spPr>
        <p:txBody>
          <a:bodyPr>
            <a:noAutofit/>
          </a:bodyPr>
          <a:lstStyle/>
          <a:p>
            <a:pPr marL="0" indent="0">
              <a:buNone/>
            </a:pPr>
            <a:r>
              <a:rPr lang="en-US" sz="2400" b="1" dirty="0"/>
              <a:t>HB 3711 by J.D. Sheffield – Communicable Disease Response Plan</a:t>
            </a:r>
          </a:p>
          <a:p>
            <a:pPr marL="457200" indent="-457200">
              <a:buFont typeface="Wingdings" panose="05000000000000000000" pitchFamily="2" charset="2"/>
              <a:buChar char="q"/>
            </a:pPr>
            <a:r>
              <a:rPr lang="en-US" sz="2400" dirty="0"/>
              <a:t>All ALs would have to develop a plan for preventing and responding to outbreaks of communicable disease, including influenza.</a:t>
            </a:r>
          </a:p>
          <a:p>
            <a:pPr marL="457200" indent="-457200">
              <a:buFont typeface="Wingdings" panose="05000000000000000000" pitchFamily="2" charset="2"/>
              <a:buChar char="q"/>
            </a:pPr>
            <a:r>
              <a:rPr lang="en-US" sz="2400" dirty="0"/>
              <a:t>Would have established regional advisory committees to monitor antimicrobial stewardship in LTC facilities.</a:t>
            </a:r>
          </a:p>
          <a:p>
            <a:pPr marL="457200" indent="-457200">
              <a:buFont typeface="Wingdings" panose="05000000000000000000" pitchFamily="2" charset="2"/>
              <a:buChar char="q"/>
            </a:pPr>
            <a:r>
              <a:rPr lang="en-US" sz="2400" dirty="0"/>
              <a:t>ALs would have to provide educational materials to facility employees about immunizations.</a:t>
            </a:r>
            <a:endParaRPr lang="en-US" sz="2400" b="1" dirty="0"/>
          </a:p>
          <a:p>
            <a:pPr marL="0" indent="0">
              <a:buNone/>
            </a:pPr>
            <a:r>
              <a:rPr lang="en-US" sz="2400" b="1" dirty="0"/>
              <a:t>HB 3888 by John Zerwas – Restrictive Covenants</a:t>
            </a:r>
          </a:p>
          <a:p>
            <a:pPr marL="457200" indent="-457200">
              <a:buFont typeface="Wingdings" panose="05000000000000000000" pitchFamily="2" charset="2"/>
              <a:buChar char="q"/>
            </a:pPr>
            <a:r>
              <a:rPr lang="en-US" sz="2400" dirty="0"/>
              <a:t>Would have Clarified that POAs can enforce restrictive covenants against assisted living communities.</a:t>
            </a:r>
          </a:p>
          <a:p>
            <a:pPr marL="0" indent="0">
              <a:buNone/>
            </a:pPr>
            <a:endParaRPr lang="en-US" sz="2400" b="1" dirty="0"/>
          </a:p>
          <a:p>
            <a:pPr marL="0" indent="0">
              <a:buNone/>
            </a:pPr>
            <a:endParaRPr lang="en-US" sz="2400" b="1" dirty="0"/>
          </a:p>
          <a:p>
            <a:pPr marL="0" indent="0">
              <a:buNone/>
            </a:pPr>
            <a:r>
              <a:rPr lang="en-US" sz="2400" dirty="0"/>
              <a:t> </a:t>
            </a:r>
          </a:p>
        </p:txBody>
      </p:sp>
      <p:pic>
        <p:nvPicPr>
          <p:cNvPr id="5" name="Picture 4"/>
          <p:cNvPicPr>
            <a:picLocks noChangeAspect="1"/>
          </p:cNvPicPr>
          <p:nvPr/>
        </p:nvPicPr>
        <p:blipFill>
          <a:blip r:embed="rId2"/>
          <a:stretch>
            <a:fillRect/>
          </a:stretch>
        </p:blipFill>
        <p:spPr>
          <a:xfrm>
            <a:off x="9251535" y="6094078"/>
            <a:ext cx="1828803" cy="640080"/>
          </a:xfrm>
          <a:prstGeom prst="rect">
            <a:avLst/>
          </a:prstGeom>
        </p:spPr>
      </p:pic>
    </p:spTree>
    <p:extLst>
      <p:ext uri="{BB962C8B-B14F-4D97-AF65-F5344CB8AC3E}">
        <p14:creationId xmlns:p14="http://schemas.microsoft.com/office/powerpoint/2010/main" val="3319652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5" descr="A close up of a womans face&#10;&#10;Description generated with high confidence">
            <a:extLst>
              <a:ext uri="{FF2B5EF4-FFF2-40B4-BE49-F238E27FC236}">
                <a16:creationId xmlns:a16="http://schemas.microsoft.com/office/drawing/2014/main" id="{FF8BB220-5D8D-40BA-95A2-22D51508742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234" r="28734"/>
          <a:stretch/>
        </p:blipFill>
        <p:spPr>
          <a:xfrm>
            <a:off x="457200" y="10"/>
            <a:ext cx="3568372" cy="6857990"/>
          </a:xfrm>
          <a:prstGeom prst="rect">
            <a:avLst/>
          </a:prstGeom>
        </p:spPr>
      </p:pic>
      <p:sp>
        <p:nvSpPr>
          <p:cNvPr id="2" name="Title 1"/>
          <p:cNvSpPr>
            <a:spLocks noGrp="1"/>
          </p:cNvSpPr>
          <p:nvPr>
            <p:ph type="ctrTitle"/>
          </p:nvPr>
        </p:nvSpPr>
        <p:spPr>
          <a:xfrm>
            <a:off x="4482771" y="758952"/>
            <a:ext cx="6492695" cy="2940212"/>
          </a:xfrm>
        </p:spPr>
        <p:txBody>
          <a:bodyPr>
            <a:normAutofit/>
          </a:bodyPr>
          <a:lstStyle/>
          <a:p>
            <a:pPr algn="ctr"/>
            <a:r>
              <a:rPr lang="en-US" dirty="0"/>
              <a:t>What’s next?</a:t>
            </a:r>
          </a:p>
        </p:txBody>
      </p:sp>
      <p:sp>
        <p:nvSpPr>
          <p:cNvPr id="6" name="Subtitle 5">
            <a:extLst>
              <a:ext uri="{FF2B5EF4-FFF2-40B4-BE49-F238E27FC236}">
                <a16:creationId xmlns:a16="http://schemas.microsoft.com/office/drawing/2014/main" id="{188FB2BE-B218-4E20-A989-F040E02D2758}"/>
              </a:ext>
            </a:extLst>
          </p:cNvPr>
          <p:cNvSpPr>
            <a:spLocks noGrp="1"/>
          </p:cNvSpPr>
          <p:nvPr>
            <p:ph type="subTitle" idx="1"/>
          </p:nvPr>
        </p:nvSpPr>
        <p:spPr>
          <a:xfrm>
            <a:off x="4327071" y="4131129"/>
            <a:ext cx="7168243" cy="1600200"/>
          </a:xfrm>
        </p:spPr>
        <p:txBody>
          <a:bodyPr>
            <a:normAutofit/>
          </a:bodyPr>
          <a:lstStyle/>
          <a:p>
            <a:pPr>
              <a:spcBef>
                <a:spcPts val="0"/>
              </a:spcBef>
              <a:spcAft>
                <a:spcPts val="0"/>
              </a:spcAft>
            </a:pPr>
            <a:r>
              <a:rPr lang="en-US" sz="2400" b="1" dirty="0">
                <a:solidFill>
                  <a:schemeClr val="tx1"/>
                </a:solidFill>
              </a:rPr>
              <a:t>Flying towards the 86</a:t>
            </a:r>
            <a:r>
              <a:rPr lang="en-US" sz="2400" b="1" baseline="30000" dirty="0">
                <a:solidFill>
                  <a:schemeClr val="tx1"/>
                </a:solidFill>
              </a:rPr>
              <a:t>th</a:t>
            </a:r>
            <a:r>
              <a:rPr lang="en-US" sz="2400" b="1" dirty="0">
                <a:solidFill>
                  <a:schemeClr val="tx1"/>
                </a:solidFill>
              </a:rPr>
              <a:t> Legislative Session</a:t>
            </a:r>
          </a:p>
        </p:txBody>
      </p:sp>
    </p:spTree>
    <p:extLst>
      <p:ext uri="{BB962C8B-B14F-4D97-AF65-F5344CB8AC3E}">
        <p14:creationId xmlns:p14="http://schemas.microsoft.com/office/powerpoint/2010/main" val="530729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559" y="358775"/>
            <a:ext cx="9598241" cy="832716"/>
          </a:xfrm>
        </p:spPr>
        <p:txBody>
          <a:bodyPr/>
          <a:lstStyle/>
          <a:p>
            <a:r>
              <a:rPr lang="en-US" dirty="0"/>
              <a:t>Interim Charges</a:t>
            </a:r>
          </a:p>
        </p:txBody>
      </p:sp>
      <p:sp>
        <p:nvSpPr>
          <p:cNvPr id="37891" name="Content Placeholder 2"/>
          <p:cNvSpPr>
            <a:spLocks noGrp="1"/>
          </p:cNvSpPr>
          <p:nvPr>
            <p:ph idx="1"/>
          </p:nvPr>
        </p:nvSpPr>
        <p:spPr>
          <a:xfrm>
            <a:off x="639192" y="1420427"/>
            <a:ext cx="8920444" cy="4797493"/>
          </a:xfrm>
        </p:spPr>
        <p:txBody>
          <a:bodyPr>
            <a:normAutofit fontScale="92500"/>
          </a:bodyPr>
          <a:lstStyle/>
          <a:p>
            <a:pPr marL="457200" indent="-457200">
              <a:spcBef>
                <a:spcPts val="0"/>
              </a:spcBef>
              <a:buFont typeface="Wingdings" panose="05000000000000000000" pitchFamily="2" charset="2"/>
              <a:buChar char="q"/>
              <a:defRPr/>
            </a:pPr>
            <a:r>
              <a:rPr lang="en-US" sz="2400" dirty="0">
                <a:solidFill>
                  <a:schemeClr val="tx1"/>
                </a:solidFill>
              </a:rPr>
              <a:t>Members of the legislature submit ideas for interim charges to Lt. Gov. Patrick and Speaker Straus.</a:t>
            </a:r>
          </a:p>
          <a:p>
            <a:pPr marL="457200" indent="-457200">
              <a:spcBef>
                <a:spcPts val="0"/>
              </a:spcBef>
              <a:buFont typeface="Wingdings" panose="05000000000000000000" pitchFamily="2" charset="2"/>
              <a:buChar char="q"/>
              <a:defRPr/>
            </a:pPr>
            <a:endParaRPr lang="en-US" sz="2400" dirty="0">
              <a:solidFill>
                <a:sysClr val="windowText" lastClr="000000"/>
              </a:solidFill>
            </a:endParaRPr>
          </a:p>
          <a:p>
            <a:pPr marL="457200" indent="-457200">
              <a:spcBef>
                <a:spcPts val="0"/>
              </a:spcBef>
              <a:buFont typeface="Wingdings" panose="05000000000000000000" pitchFamily="2" charset="2"/>
              <a:buChar char="q"/>
              <a:defRPr/>
            </a:pPr>
            <a:r>
              <a:rPr lang="en-US" sz="2400" dirty="0">
                <a:solidFill>
                  <a:sysClr val="windowText" lastClr="000000"/>
                </a:solidFill>
              </a:rPr>
              <a:t>Interim charges are given to legislative committees by the head of their respective legislative body to direct the work and research that committees will do in preparation for the next session.</a:t>
            </a:r>
          </a:p>
          <a:p>
            <a:pPr marL="457200" indent="-457200">
              <a:spcBef>
                <a:spcPts val="0"/>
              </a:spcBef>
              <a:buFont typeface="Wingdings" panose="05000000000000000000" pitchFamily="2" charset="2"/>
              <a:buChar char="q"/>
              <a:defRPr/>
            </a:pPr>
            <a:endParaRPr lang="en-US" sz="2400" dirty="0">
              <a:solidFill>
                <a:sysClr val="windowText" lastClr="000000"/>
              </a:solidFill>
            </a:endParaRPr>
          </a:p>
          <a:p>
            <a:pPr marL="457200" indent="-457200">
              <a:spcBef>
                <a:spcPts val="0"/>
              </a:spcBef>
              <a:buFont typeface="Wingdings" panose="05000000000000000000" pitchFamily="2" charset="2"/>
              <a:buChar char="q"/>
              <a:defRPr/>
            </a:pPr>
            <a:r>
              <a:rPr lang="en-US" sz="2400" dirty="0">
                <a:solidFill>
                  <a:sysClr val="windowText" lastClr="000000"/>
                </a:solidFill>
              </a:rPr>
              <a:t>The committees hold hearings on the interim charge issues and submit a report of their findings prior to next session.</a:t>
            </a:r>
          </a:p>
          <a:p>
            <a:pPr marL="457200" indent="-457200">
              <a:spcBef>
                <a:spcPts val="0"/>
              </a:spcBef>
              <a:buFont typeface="Wingdings" panose="05000000000000000000" pitchFamily="2" charset="2"/>
              <a:buChar char="q"/>
              <a:defRPr/>
            </a:pPr>
            <a:endParaRPr lang="en-US" sz="2400" dirty="0">
              <a:solidFill>
                <a:sysClr val="windowText" lastClr="000000"/>
              </a:solidFill>
            </a:endParaRPr>
          </a:p>
          <a:p>
            <a:pPr marL="457200" indent="-457200">
              <a:spcBef>
                <a:spcPts val="0"/>
              </a:spcBef>
              <a:buFont typeface="Wingdings" panose="05000000000000000000" pitchFamily="2" charset="2"/>
              <a:buChar char="q"/>
              <a:defRPr/>
            </a:pPr>
            <a:r>
              <a:rPr lang="en-US" sz="2400" dirty="0">
                <a:solidFill>
                  <a:sysClr val="windowText" lastClr="000000"/>
                </a:solidFill>
              </a:rPr>
              <a:t>Much of the legislation that will be filed next session comes from information obtained during the interim by the various committees.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415" y="3170896"/>
            <a:ext cx="1645920" cy="23306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315" y="351376"/>
            <a:ext cx="1678020" cy="2330625"/>
          </a:xfrm>
          <a:prstGeom prst="rect">
            <a:avLst/>
          </a:prstGeom>
        </p:spPr>
      </p:pic>
      <p:pic>
        <p:nvPicPr>
          <p:cNvPr id="8" name="Picture 7"/>
          <p:cNvPicPr>
            <a:picLocks noChangeAspect="1"/>
          </p:cNvPicPr>
          <p:nvPr/>
        </p:nvPicPr>
        <p:blipFill>
          <a:blip r:embed="rId5"/>
          <a:stretch>
            <a:fillRect/>
          </a:stretch>
        </p:blipFill>
        <p:spPr>
          <a:xfrm>
            <a:off x="9382320" y="6217920"/>
            <a:ext cx="1828803" cy="640080"/>
          </a:xfrm>
          <a:prstGeom prst="rect">
            <a:avLst/>
          </a:prstGeom>
        </p:spPr>
      </p:pic>
    </p:spTree>
    <p:extLst>
      <p:ext uri="{BB962C8B-B14F-4D97-AF65-F5344CB8AC3E}">
        <p14:creationId xmlns:p14="http://schemas.microsoft.com/office/powerpoint/2010/main" val="275140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957251"/>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831273" y="1648692"/>
            <a:ext cx="9944579" cy="4531446"/>
          </a:xfrm>
        </p:spPr>
        <p:txBody>
          <a:bodyPr>
            <a:normAutofit/>
          </a:bodyPr>
          <a:lstStyle/>
          <a:p>
            <a:pPr marL="0" lvl="0" indent="0">
              <a:lnSpc>
                <a:spcPct val="100000"/>
              </a:lnSpc>
              <a:spcBef>
                <a:spcPts val="0"/>
              </a:spcBef>
              <a:spcAft>
                <a:spcPts val="0"/>
              </a:spcAft>
              <a:buNone/>
            </a:pPr>
            <a:endParaRPr lang="en-US" sz="2200" dirty="0"/>
          </a:p>
          <a:p>
            <a:pPr marL="0" lvl="0" indent="0">
              <a:lnSpc>
                <a:spcPct val="100000"/>
              </a:lnSpc>
              <a:spcBef>
                <a:spcPts val="0"/>
              </a:spcBef>
              <a:spcAft>
                <a:spcPts val="0"/>
              </a:spcAft>
              <a:buNone/>
            </a:pPr>
            <a:r>
              <a:rPr lang="en-US" sz="2200" dirty="0">
                <a:solidFill>
                  <a:schemeClr val="tx1"/>
                </a:solidFill>
              </a:rPr>
              <a:t>TALA traveled to Washington DC to </a:t>
            </a:r>
          </a:p>
          <a:p>
            <a:pPr marL="0" lvl="0" indent="0">
              <a:lnSpc>
                <a:spcPct val="100000"/>
              </a:lnSpc>
              <a:spcBef>
                <a:spcPts val="0"/>
              </a:spcBef>
              <a:spcAft>
                <a:spcPts val="0"/>
              </a:spcAft>
              <a:buNone/>
            </a:pPr>
            <a:r>
              <a:rPr lang="en-US" sz="2200" dirty="0">
                <a:solidFill>
                  <a:schemeClr val="tx1"/>
                </a:solidFill>
              </a:rPr>
              <a:t>participated in the Argentum Policy</a:t>
            </a:r>
          </a:p>
          <a:p>
            <a:pPr marL="0" lvl="0" indent="0">
              <a:lnSpc>
                <a:spcPct val="100000"/>
              </a:lnSpc>
              <a:spcBef>
                <a:spcPts val="0"/>
              </a:spcBef>
              <a:spcAft>
                <a:spcPts val="0"/>
              </a:spcAft>
              <a:buNone/>
            </a:pPr>
            <a:r>
              <a:rPr lang="en-US" sz="2200" dirty="0">
                <a:solidFill>
                  <a:schemeClr val="tx1"/>
                </a:solidFill>
              </a:rPr>
              <a:t>Institute and Fly-in.</a:t>
            </a:r>
          </a:p>
          <a:p>
            <a:pPr marL="274320" lvl="1" indent="0">
              <a:lnSpc>
                <a:spcPct val="100000"/>
              </a:lnSpc>
              <a:spcBef>
                <a:spcPts val="0"/>
              </a:spcBef>
              <a:spcAft>
                <a:spcPts val="0"/>
              </a:spcAft>
              <a:buNone/>
            </a:pPr>
            <a:endParaRPr lang="en-US" dirty="0"/>
          </a:p>
          <a:p>
            <a:pPr marL="0" lvl="0" indent="0">
              <a:lnSpc>
                <a:spcPct val="100000"/>
              </a:lnSpc>
              <a:spcBef>
                <a:spcPts val="0"/>
              </a:spcBef>
              <a:spcAft>
                <a:spcPts val="0"/>
              </a:spcAft>
              <a:buNone/>
            </a:pPr>
            <a:endParaRPr lang="en-US" dirty="0"/>
          </a:p>
        </p:txBody>
      </p:sp>
      <p:pic>
        <p:nvPicPr>
          <p:cNvPr id="5" name="Picture 4"/>
          <p:cNvPicPr>
            <a:picLocks noChangeAspect="1"/>
          </p:cNvPicPr>
          <p:nvPr/>
        </p:nvPicPr>
        <p:blipFill>
          <a:blip r:embed="rId2"/>
          <a:stretch>
            <a:fillRect/>
          </a:stretch>
        </p:blipFill>
        <p:spPr>
          <a:xfrm>
            <a:off x="9333778" y="6140629"/>
            <a:ext cx="1828803" cy="640080"/>
          </a:xfrm>
          <a:prstGeom prst="rect">
            <a:avLst/>
          </a:prstGeom>
        </p:spPr>
      </p:pic>
      <p:pic>
        <p:nvPicPr>
          <p:cNvPr id="7" name="Picture 6" descr="A person wearing a suit and tie&#10;&#10;Description generated with very high confidence">
            <a:extLst>
              <a:ext uri="{FF2B5EF4-FFF2-40B4-BE49-F238E27FC236}">
                <a16:creationId xmlns:a16="http://schemas.microsoft.com/office/drawing/2014/main" id="{EA2929EF-96CE-4B1B-8C59-152C752D9D5E}"/>
              </a:ext>
            </a:extLst>
          </p:cNvPr>
          <p:cNvPicPr>
            <a:picLocks noChangeAspect="1"/>
          </p:cNvPicPr>
          <p:nvPr/>
        </p:nvPicPr>
        <p:blipFill>
          <a:blip r:embed="rId3"/>
          <a:stretch>
            <a:fillRect/>
          </a:stretch>
        </p:blipFill>
        <p:spPr>
          <a:xfrm>
            <a:off x="5980978" y="1559527"/>
            <a:ext cx="3352800" cy="4162400"/>
          </a:xfrm>
          <a:prstGeom prst="rect">
            <a:avLst/>
          </a:prstGeom>
        </p:spPr>
      </p:pic>
      <p:sp>
        <p:nvSpPr>
          <p:cNvPr id="6" name="TextBox 5">
            <a:extLst>
              <a:ext uri="{FF2B5EF4-FFF2-40B4-BE49-F238E27FC236}">
                <a16:creationId xmlns:a16="http://schemas.microsoft.com/office/drawing/2014/main" id="{68065D86-0912-4105-97F3-ACABE4783226}"/>
              </a:ext>
            </a:extLst>
          </p:cNvPr>
          <p:cNvSpPr txBox="1"/>
          <p:nvPr/>
        </p:nvSpPr>
        <p:spPr>
          <a:xfrm>
            <a:off x="1646598" y="3914415"/>
            <a:ext cx="3519055" cy="1107996"/>
          </a:xfrm>
          <a:prstGeom prst="rect">
            <a:avLst/>
          </a:prstGeom>
          <a:solidFill>
            <a:schemeClr val="bg2">
              <a:lumMod val="75000"/>
            </a:schemeClr>
          </a:solidFill>
        </p:spPr>
        <p:txBody>
          <a:bodyPr wrap="square" rtlCol="0">
            <a:spAutoFit/>
          </a:bodyPr>
          <a:lstStyle/>
          <a:p>
            <a:r>
              <a:rPr lang="en-US" sz="2200" dirty="0"/>
              <a:t>A Special thanks to Bernard Wheeler-Medley of Belmont Village!</a:t>
            </a:r>
          </a:p>
        </p:txBody>
      </p:sp>
      <p:sp>
        <p:nvSpPr>
          <p:cNvPr id="8" name="TextBox 7">
            <a:extLst>
              <a:ext uri="{FF2B5EF4-FFF2-40B4-BE49-F238E27FC236}">
                <a16:creationId xmlns:a16="http://schemas.microsoft.com/office/drawing/2014/main" id="{4A683FB2-CB24-437F-9D06-C64126C0949F}"/>
              </a:ext>
            </a:extLst>
          </p:cNvPr>
          <p:cNvSpPr txBox="1"/>
          <p:nvPr/>
        </p:nvSpPr>
        <p:spPr>
          <a:xfrm>
            <a:off x="6539346" y="5824670"/>
            <a:ext cx="2646217" cy="369332"/>
          </a:xfrm>
          <a:prstGeom prst="rect">
            <a:avLst/>
          </a:prstGeom>
          <a:noFill/>
        </p:spPr>
        <p:txBody>
          <a:bodyPr wrap="square" rtlCol="0">
            <a:spAutoFit/>
          </a:bodyPr>
          <a:lstStyle/>
          <a:p>
            <a:r>
              <a:rPr lang="en-US" dirty="0"/>
              <a:t>September 13, 2017</a:t>
            </a:r>
          </a:p>
        </p:txBody>
      </p:sp>
    </p:spTree>
    <p:extLst>
      <p:ext uri="{BB962C8B-B14F-4D97-AF65-F5344CB8AC3E}">
        <p14:creationId xmlns:p14="http://schemas.microsoft.com/office/powerpoint/2010/main" val="356986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559" y="358775"/>
            <a:ext cx="9944605" cy="805007"/>
          </a:xfrm>
        </p:spPr>
        <p:txBody>
          <a:bodyPr>
            <a:normAutofit/>
          </a:bodyPr>
          <a:lstStyle/>
          <a:p>
            <a:r>
              <a:rPr lang="en-US" dirty="0"/>
              <a:t>Interim Charges</a:t>
            </a:r>
          </a:p>
        </p:txBody>
      </p:sp>
      <p:sp>
        <p:nvSpPr>
          <p:cNvPr id="37891" name="Content Placeholder 2"/>
          <p:cNvSpPr>
            <a:spLocks noGrp="1"/>
          </p:cNvSpPr>
          <p:nvPr>
            <p:ph idx="1"/>
          </p:nvPr>
        </p:nvSpPr>
        <p:spPr>
          <a:xfrm>
            <a:off x="639192" y="1420427"/>
            <a:ext cx="9533508" cy="4000659"/>
          </a:xfrm>
        </p:spPr>
        <p:txBody>
          <a:bodyPr>
            <a:normAutofit/>
          </a:bodyPr>
          <a:lstStyle/>
          <a:p>
            <a:pPr marL="0" indent="0">
              <a:spcBef>
                <a:spcPts val="0"/>
              </a:spcBef>
              <a:buNone/>
              <a:defRPr/>
            </a:pPr>
            <a:r>
              <a:rPr lang="en-US" sz="2400" dirty="0">
                <a:solidFill>
                  <a:schemeClr val="tx1"/>
                </a:solidFill>
              </a:rPr>
              <a:t>Senate Health and Human Services Committee</a:t>
            </a:r>
          </a:p>
          <a:p>
            <a:pPr marL="0" indent="0">
              <a:buNone/>
            </a:pPr>
            <a:r>
              <a:rPr lang="en-US" sz="2400" b="1" dirty="0">
                <a:solidFill>
                  <a:schemeClr val="tx1"/>
                </a:solidFill>
              </a:rPr>
              <a:t>Monitoring Charge:</a:t>
            </a:r>
            <a:r>
              <a:rPr lang="en-US" sz="2400" dirty="0">
                <a:solidFill>
                  <a:schemeClr val="tx1"/>
                </a:solidFill>
              </a:rPr>
              <a:t>  Monitor the implementation of legislation addressed by the Senate Committee on Health and Human Services, 85th Legislature and make recommendations for any legislation needed to improve, enhance, and/or complete implementation, including but not limited to: </a:t>
            </a:r>
          </a:p>
          <a:p>
            <a:pPr marL="0" indent="0">
              <a:buNone/>
            </a:pPr>
            <a:r>
              <a:rPr lang="en-US" sz="2400" dirty="0">
                <a:solidFill>
                  <a:schemeClr val="tx1"/>
                </a:solidFill>
              </a:rPr>
              <a:t>Initiatives to strengthen oversight of long-term care facilities to ensure safety and improve quality for residents and clients of these entities.</a:t>
            </a:r>
          </a:p>
          <a:p>
            <a:pPr marL="0" indent="0">
              <a:buNone/>
            </a:pPr>
            <a:endParaRPr lang="en-US" dirty="0"/>
          </a:p>
          <a:p>
            <a:pPr marL="347663" indent="-347663">
              <a:spcBef>
                <a:spcPts val="0"/>
              </a:spcBef>
              <a:buFont typeface="Wingdings" panose="05000000000000000000" pitchFamily="2" charset="2"/>
              <a:buChar char="Ø"/>
              <a:defRPr/>
            </a:pPr>
            <a:endParaRPr lang="en-US" sz="2400" dirty="0">
              <a:solidFill>
                <a:sysClr val="windowText" lastClr="000000"/>
              </a:solidFill>
            </a:endParaRPr>
          </a:p>
        </p:txBody>
      </p:sp>
      <p:pic>
        <p:nvPicPr>
          <p:cNvPr id="5" name="Picture 4"/>
          <p:cNvPicPr>
            <a:picLocks noChangeAspect="1"/>
          </p:cNvPicPr>
          <p:nvPr/>
        </p:nvPicPr>
        <p:blipFill>
          <a:blip r:embed="rId3"/>
          <a:stretch>
            <a:fillRect/>
          </a:stretch>
        </p:blipFill>
        <p:spPr>
          <a:xfrm>
            <a:off x="9296398" y="6117107"/>
            <a:ext cx="1828803" cy="640080"/>
          </a:xfrm>
          <a:prstGeom prst="rect">
            <a:avLst/>
          </a:prstGeom>
        </p:spPr>
      </p:pic>
    </p:spTree>
    <p:extLst>
      <p:ext uri="{BB962C8B-B14F-4D97-AF65-F5344CB8AC3E}">
        <p14:creationId xmlns:p14="http://schemas.microsoft.com/office/powerpoint/2010/main" val="1258747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559" y="358775"/>
            <a:ext cx="9944605" cy="805007"/>
          </a:xfrm>
        </p:spPr>
        <p:txBody>
          <a:bodyPr>
            <a:normAutofit/>
          </a:bodyPr>
          <a:lstStyle/>
          <a:p>
            <a:r>
              <a:rPr lang="en-US" dirty="0"/>
              <a:t>Interim Charges</a:t>
            </a:r>
          </a:p>
        </p:txBody>
      </p:sp>
      <p:sp>
        <p:nvSpPr>
          <p:cNvPr id="37891" name="Content Placeholder 2"/>
          <p:cNvSpPr>
            <a:spLocks noGrp="1"/>
          </p:cNvSpPr>
          <p:nvPr>
            <p:ph idx="1"/>
          </p:nvPr>
        </p:nvSpPr>
        <p:spPr>
          <a:xfrm>
            <a:off x="639191" y="1420427"/>
            <a:ext cx="10486010" cy="4620935"/>
          </a:xfrm>
        </p:spPr>
        <p:txBody>
          <a:bodyPr>
            <a:normAutofit/>
          </a:bodyPr>
          <a:lstStyle/>
          <a:p>
            <a:pPr marL="0" indent="0">
              <a:spcBef>
                <a:spcPts val="0"/>
              </a:spcBef>
              <a:buNone/>
              <a:defRPr/>
            </a:pPr>
            <a:r>
              <a:rPr lang="en-US" sz="2200" dirty="0">
                <a:solidFill>
                  <a:sysClr val="windowText" lastClr="000000"/>
                </a:solidFill>
              </a:rPr>
              <a:t>House of Representatives Human Services Committee</a:t>
            </a:r>
          </a:p>
          <a:p>
            <a:pPr marL="457200" indent="-457200">
              <a:buFont typeface="Wingdings" panose="05000000000000000000" pitchFamily="2" charset="2"/>
              <a:buChar char="q"/>
            </a:pPr>
            <a:r>
              <a:rPr lang="en-US" sz="2200" dirty="0"/>
              <a:t>Study the impact of Hurricane Harvey and the response to the storm on individuals living in long-term care facilities, </a:t>
            </a:r>
            <a:r>
              <a:rPr lang="en-US" sz="2200" dirty="0">
                <a:highlight>
                  <a:srgbClr val="C0C0C0"/>
                </a:highlight>
              </a:rPr>
              <a:t>assisted living facilities,</a:t>
            </a:r>
            <a:r>
              <a:rPr lang="en-US" sz="2200" dirty="0"/>
              <a:t> state supported living centers, licensed community group homes, and children in the foster care system. Identify and recommend necessary solutions to ensure appropriate disaster-related protocols are in place to keep vulnerable Texans protected. Also, identify any challenges state agencies experienced in responding to the storm or during recovery efforts. </a:t>
            </a:r>
          </a:p>
          <a:p>
            <a:pPr marL="457200" indent="-457200">
              <a:buFont typeface="Wingdings" panose="05000000000000000000" pitchFamily="2" charset="2"/>
              <a:buChar char="q"/>
            </a:pPr>
            <a:r>
              <a:rPr lang="en-US" sz="2200" dirty="0"/>
              <a:t>Examine the survey process for nursing facilities to determine any duplication of government regulations. Consider recommendations to reduce duplication while ensuring patient safety is preserved. </a:t>
            </a:r>
          </a:p>
          <a:p>
            <a:pPr marL="347663" indent="-347663">
              <a:spcBef>
                <a:spcPts val="0"/>
              </a:spcBef>
              <a:buFont typeface="Wingdings" panose="05000000000000000000" pitchFamily="2" charset="2"/>
              <a:buChar char="Ø"/>
              <a:defRPr/>
            </a:pPr>
            <a:endParaRPr lang="en-US" sz="2400" dirty="0">
              <a:solidFill>
                <a:sysClr val="windowText" lastClr="000000"/>
              </a:solidFill>
            </a:endParaRPr>
          </a:p>
        </p:txBody>
      </p:sp>
      <p:pic>
        <p:nvPicPr>
          <p:cNvPr id="5" name="Picture 4"/>
          <p:cNvPicPr>
            <a:picLocks noChangeAspect="1"/>
          </p:cNvPicPr>
          <p:nvPr/>
        </p:nvPicPr>
        <p:blipFill>
          <a:blip r:embed="rId3"/>
          <a:stretch>
            <a:fillRect/>
          </a:stretch>
        </p:blipFill>
        <p:spPr>
          <a:xfrm>
            <a:off x="9296398" y="6117107"/>
            <a:ext cx="1828803" cy="640080"/>
          </a:xfrm>
          <a:prstGeom prst="rect">
            <a:avLst/>
          </a:prstGeom>
        </p:spPr>
      </p:pic>
    </p:spTree>
    <p:extLst>
      <p:ext uri="{BB962C8B-B14F-4D97-AF65-F5344CB8AC3E}">
        <p14:creationId xmlns:p14="http://schemas.microsoft.com/office/powerpoint/2010/main" val="70306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559" y="358775"/>
            <a:ext cx="9944605" cy="971261"/>
          </a:xfrm>
        </p:spPr>
        <p:txBody>
          <a:bodyPr>
            <a:normAutofit/>
          </a:bodyPr>
          <a:lstStyle/>
          <a:p>
            <a:r>
              <a:rPr lang="en-US" dirty="0"/>
              <a:t>Interim Charges</a:t>
            </a:r>
          </a:p>
        </p:txBody>
      </p:sp>
      <p:sp>
        <p:nvSpPr>
          <p:cNvPr id="37891" name="Content Placeholder 2"/>
          <p:cNvSpPr>
            <a:spLocks noGrp="1"/>
          </p:cNvSpPr>
          <p:nvPr>
            <p:ph idx="1"/>
          </p:nvPr>
        </p:nvSpPr>
        <p:spPr>
          <a:xfrm>
            <a:off x="639192" y="1773382"/>
            <a:ext cx="8634810" cy="4267980"/>
          </a:xfrm>
        </p:spPr>
        <p:txBody>
          <a:bodyPr>
            <a:normAutofit/>
          </a:bodyPr>
          <a:lstStyle/>
          <a:p>
            <a:pPr marL="0" indent="0">
              <a:spcBef>
                <a:spcPts val="0"/>
              </a:spcBef>
              <a:buNone/>
              <a:defRPr/>
            </a:pPr>
            <a:r>
              <a:rPr lang="en-US" sz="2400" dirty="0">
                <a:solidFill>
                  <a:sysClr val="windowText" lastClr="000000"/>
                </a:solidFill>
              </a:rPr>
              <a:t>House of Representatives Public Health Committee</a:t>
            </a:r>
          </a:p>
          <a:p>
            <a:pPr marL="0" indent="0">
              <a:spcBef>
                <a:spcPts val="0"/>
              </a:spcBef>
              <a:buNone/>
              <a:defRPr/>
            </a:pPr>
            <a:endParaRPr lang="en-US" sz="2400" dirty="0">
              <a:solidFill>
                <a:sysClr val="windowText" lastClr="000000"/>
              </a:solidFill>
            </a:endParaRPr>
          </a:p>
          <a:p>
            <a:pPr marL="0" indent="0">
              <a:spcBef>
                <a:spcPts val="0"/>
              </a:spcBef>
              <a:buNone/>
              <a:defRPr/>
            </a:pPr>
            <a:r>
              <a:rPr lang="en-US" sz="2400" dirty="0">
                <a:solidFill>
                  <a:schemeClr val="tx1"/>
                </a:solidFill>
              </a:rPr>
              <a:t>Study treatment of traumatic brain injury, Alzheimer's, and dementia, and recommend opportunities for advancing treatment and cures. </a:t>
            </a:r>
          </a:p>
          <a:p>
            <a:pPr marL="0" indent="0">
              <a:spcBef>
                <a:spcPts val="0"/>
              </a:spcBef>
              <a:buNone/>
              <a:defRPr/>
            </a:pPr>
            <a:endParaRPr lang="en-US" sz="2400" dirty="0">
              <a:solidFill>
                <a:sysClr val="windowText" lastClr="000000"/>
              </a:solidFill>
            </a:endParaRPr>
          </a:p>
        </p:txBody>
      </p:sp>
      <p:pic>
        <p:nvPicPr>
          <p:cNvPr id="5" name="Picture 4"/>
          <p:cNvPicPr>
            <a:picLocks noChangeAspect="1"/>
          </p:cNvPicPr>
          <p:nvPr/>
        </p:nvPicPr>
        <p:blipFill>
          <a:blip r:embed="rId3"/>
          <a:stretch>
            <a:fillRect/>
          </a:stretch>
        </p:blipFill>
        <p:spPr>
          <a:xfrm>
            <a:off x="9296398" y="6117107"/>
            <a:ext cx="1828803" cy="640080"/>
          </a:xfrm>
          <a:prstGeom prst="rect">
            <a:avLst/>
          </a:prstGeom>
        </p:spPr>
      </p:pic>
    </p:spTree>
    <p:extLst>
      <p:ext uri="{BB962C8B-B14F-4D97-AF65-F5344CB8AC3E}">
        <p14:creationId xmlns:p14="http://schemas.microsoft.com/office/powerpoint/2010/main" val="95763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499533"/>
            <a:ext cx="9864438" cy="1658198"/>
          </a:xfrm>
        </p:spPr>
        <p:txBody>
          <a:bodyPr>
            <a:normAutofit/>
          </a:bodyPr>
          <a:lstStyle/>
          <a:p>
            <a:r>
              <a:rPr lang="en-US" dirty="0"/>
              <a:t>Preparing for the </a:t>
            </a:r>
            <a:br>
              <a:rPr lang="en-US" dirty="0"/>
            </a:br>
            <a:r>
              <a:rPr lang="en-US" dirty="0"/>
              <a:t>86</a:t>
            </a:r>
            <a:r>
              <a:rPr lang="en-US" baseline="30000" dirty="0"/>
              <a:t>th </a:t>
            </a:r>
            <a:r>
              <a:rPr lang="en-US" dirty="0"/>
              <a:t> Legislative Session</a:t>
            </a:r>
          </a:p>
        </p:txBody>
      </p:sp>
      <p:sp>
        <p:nvSpPr>
          <p:cNvPr id="5" name="Content Placeholder 4"/>
          <p:cNvSpPr>
            <a:spLocks noGrp="1"/>
          </p:cNvSpPr>
          <p:nvPr>
            <p:ph idx="1"/>
          </p:nvPr>
        </p:nvSpPr>
        <p:spPr>
          <a:xfrm>
            <a:off x="595745" y="2618348"/>
            <a:ext cx="10515511" cy="3740118"/>
          </a:xfrm>
        </p:spPr>
        <p:txBody>
          <a:bodyPr>
            <a:normAutofit lnSpcReduction="10000"/>
          </a:bodyPr>
          <a:lstStyle/>
          <a:p>
            <a:pPr marL="457200" indent="-457200">
              <a:buFont typeface="Wingdings" panose="05000000000000000000" pitchFamily="2" charset="2"/>
              <a:buChar char="q"/>
            </a:pPr>
            <a:r>
              <a:rPr lang="en-US" sz="2400" dirty="0"/>
              <a:t>Interim charges – TALA is monitoring, testifying, and providing input.</a:t>
            </a:r>
          </a:p>
          <a:p>
            <a:pPr marL="457200" indent="-457200">
              <a:buFont typeface="Wingdings" panose="05000000000000000000" pitchFamily="2" charset="2"/>
              <a:buChar char="q"/>
            </a:pPr>
            <a:r>
              <a:rPr lang="en-US" sz="2400" dirty="0"/>
              <a:t>Legislative issues – TALA will be working with legislators that filed legislation last session that didn’t pass.</a:t>
            </a:r>
          </a:p>
          <a:p>
            <a:pPr marL="800100" lvl="2" indent="-342900">
              <a:buFont typeface="Wingdings" panose="05000000000000000000" pitchFamily="2" charset="2"/>
              <a:buChar char="§"/>
            </a:pPr>
            <a:r>
              <a:rPr lang="en-US" sz="2200" dirty="0"/>
              <a:t>Restricting Local Ordinances / Workman</a:t>
            </a:r>
          </a:p>
          <a:p>
            <a:pPr marL="800100" lvl="2" indent="-342900">
              <a:buFont typeface="Wingdings" panose="05000000000000000000" pitchFamily="2" charset="2"/>
              <a:buChar char="§"/>
            </a:pPr>
            <a:r>
              <a:rPr lang="en-US" sz="2200" dirty="0"/>
              <a:t>Model Code Adoption / Timelines for CO issuance / Huffines</a:t>
            </a:r>
          </a:p>
          <a:p>
            <a:pPr marL="800100" lvl="2" indent="-342900">
              <a:buFont typeface="Wingdings" panose="05000000000000000000" pitchFamily="2" charset="2"/>
              <a:buChar char="§"/>
            </a:pPr>
            <a:r>
              <a:rPr lang="en-US" sz="2200" dirty="0"/>
              <a:t>Voting in LTC facilities / Oliverson</a:t>
            </a:r>
          </a:p>
          <a:p>
            <a:pPr marL="457200" indent="-457200">
              <a:buFont typeface="Wingdings" panose="05000000000000000000" pitchFamily="2" charset="2"/>
              <a:buChar char="q"/>
            </a:pPr>
            <a:r>
              <a:rPr lang="en-US" sz="2400" dirty="0"/>
              <a:t>If you have ideas or issues that you would like TALA’s Public Policy Committee to examine please contact Diana Martinez.</a:t>
            </a:r>
          </a:p>
          <a:p>
            <a:pPr marL="0" indent="0">
              <a:buNone/>
            </a:pPr>
            <a:endParaRPr lang="en-US" dirty="0"/>
          </a:p>
        </p:txBody>
      </p:sp>
      <p:pic>
        <p:nvPicPr>
          <p:cNvPr id="6" name="Picture 5"/>
          <p:cNvPicPr>
            <a:picLocks noChangeAspect="1"/>
          </p:cNvPicPr>
          <p:nvPr/>
        </p:nvPicPr>
        <p:blipFill>
          <a:blip r:embed="rId2"/>
          <a:stretch>
            <a:fillRect/>
          </a:stretch>
        </p:blipFill>
        <p:spPr>
          <a:xfrm>
            <a:off x="9339188" y="6143307"/>
            <a:ext cx="1828803" cy="640080"/>
          </a:xfrm>
          <a:prstGeom prst="rect">
            <a:avLst/>
          </a:prstGeom>
        </p:spPr>
      </p:pic>
      <p:pic>
        <p:nvPicPr>
          <p:cNvPr id="4" name="Picture 3">
            <a:extLst>
              <a:ext uri="{FF2B5EF4-FFF2-40B4-BE49-F238E27FC236}">
                <a16:creationId xmlns:a16="http://schemas.microsoft.com/office/drawing/2014/main" id="{2F2D3D05-0203-4A28-9F53-8F832B7B3E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3640" y="200409"/>
            <a:ext cx="2624004" cy="2511465"/>
          </a:xfrm>
          <a:prstGeom prst="rect">
            <a:avLst/>
          </a:prstGeom>
        </p:spPr>
      </p:pic>
    </p:spTree>
    <p:extLst>
      <p:ext uri="{BB962C8B-B14F-4D97-AF65-F5344CB8AC3E}">
        <p14:creationId xmlns:p14="http://schemas.microsoft.com/office/powerpoint/2010/main" val="302210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429489"/>
            <a:ext cx="9998548" cy="1537855"/>
          </a:xfrm>
        </p:spPr>
        <p:txBody>
          <a:bodyPr>
            <a:normAutofit/>
          </a:bodyPr>
          <a:lstStyle/>
          <a:p>
            <a:r>
              <a:rPr lang="en-US" dirty="0"/>
              <a:t>Grass Roots Advocacy</a:t>
            </a:r>
            <a:br>
              <a:rPr lang="en-US" dirty="0"/>
            </a:br>
            <a:r>
              <a:rPr lang="en-US" dirty="0"/>
              <a:t>Set a course to inform!</a:t>
            </a:r>
          </a:p>
        </p:txBody>
      </p:sp>
      <p:sp>
        <p:nvSpPr>
          <p:cNvPr id="3" name="Content Placeholder 2"/>
          <p:cNvSpPr>
            <a:spLocks noGrp="1"/>
          </p:cNvSpPr>
          <p:nvPr>
            <p:ph idx="1"/>
          </p:nvPr>
        </p:nvSpPr>
        <p:spPr>
          <a:xfrm>
            <a:off x="955964" y="2341418"/>
            <a:ext cx="9265722" cy="3838719"/>
          </a:xfrm>
        </p:spPr>
        <p:txBody>
          <a:bodyPr>
            <a:normAutofit/>
          </a:bodyPr>
          <a:lstStyle/>
          <a:p>
            <a:pPr marL="457200" indent="-457200">
              <a:buFont typeface="Wingdings" panose="05000000000000000000" pitchFamily="2" charset="2"/>
              <a:buChar char="q"/>
            </a:pPr>
            <a:r>
              <a:rPr lang="en-US" sz="2400" dirty="0"/>
              <a:t>TALA is working to get members of the legislature and key staff out to assisted living communities.</a:t>
            </a:r>
          </a:p>
          <a:p>
            <a:pPr marL="457200" indent="-457200">
              <a:buFont typeface="Wingdings" panose="05000000000000000000" pitchFamily="2" charset="2"/>
              <a:buChar char="q"/>
            </a:pPr>
            <a:r>
              <a:rPr lang="en-US" sz="2400" dirty="0"/>
              <a:t>Having people at the Capitol informed about assisted living issues gives us an edge during the legislative session.</a:t>
            </a:r>
          </a:p>
          <a:p>
            <a:pPr marL="457200" indent="-457200">
              <a:buFont typeface="Wingdings" panose="05000000000000000000" pitchFamily="2" charset="2"/>
              <a:buChar char="q"/>
            </a:pPr>
            <a:r>
              <a:rPr lang="en-US" sz="2400" dirty="0"/>
              <a:t>If you are interested in inviting a legislator to your community please contact Diana Martinez.</a:t>
            </a:r>
          </a:p>
          <a:p>
            <a:pPr marL="457200" indent="-457200">
              <a:buFont typeface="Wingdings" panose="05000000000000000000" pitchFamily="2" charset="2"/>
              <a:buChar char="q"/>
            </a:pPr>
            <a:r>
              <a:rPr lang="en-US" sz="2400" dirty="0"/>
              <a:t>Additionally, TALA will be conducting informational sessions prior to session for those who want to be more active in the process.</a:t>
            </a:r>
          </a:p>
        </p:txBody>
      </p:sp>
      <p:pic>
        <p:nvPicPr>
          <p:cNvPr id="6" name="Picture 5"/>
          <p:cNvPicPr>
            <a:picLocks noChangeAspect="1"/>
          </p:cNvPicPr>
          <p:nvPr/>
        </p:nvPicPr>
        <p:blipFill>
          <a:blip r:embed="rId2"/>
          <a:stretch>
            <a:fillRect/>
          </a:stretch>
        </p:blipFill>
        <p:spPr>
          <a:xfrm>
            <a:off x="9347793" y="6104619"/>
            <a:ext cx="1828803" cy="640080"/>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D1BF8BA1-59CF-4620-805B-276E4A8C700C}"/>
              </a:ext>
            </a:extLst>
          </p:cNvPr>
          <p:cNvPicPr>
            <a:picLocks noChangeAspect="1"/>
          </p:cNvPicPr>
          <p:nvPr/>
        </p:nvPicPr>
        <p:blipFill>
          <a:blip r:embed="rId3"/>
          <a:stretch>
            <a:fillRect/>
          </a:stretch>
        </p:blipFill>
        <p:spPr>
          <a:xfrm rot="1518560">
            <a:off x="7992363" y="172125"/>
            <a:ext cx="3435974" cy="2317521"/>
          </a:xfrm>
          <a:prstGeom prst="rect">
            <a:avLst/>
          </a:prstGeom>
        </p:spPr>
      </p:pic>
    </p:spTree>
    <p:extLst>
      <p:ext uri="{BB962C8B-B14F-4D97-AF65-F5344CB8AC3E}">
        <p14:creationId xmlns:p14="http://schemas.microsoft.com/office/powerpoint/2010/main" val="1647206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20675"/>
            <a:ext cx="10772775" cy="1288555"/>
          </a:xfrm>
        </p:spPr>
        <p:txBody>
          <a:bodyPr/>
          <a:lstStyle/>
          <a:p>
            <a:r>
              <a:rPr lang="en-US" dirty="0"/>
              <a:t>Contact Information</a:t>
            </a:r>
          </a:p>
        </p:txBody>
      </p:sp>
      <p:sp>
        <p:nvSpPr>
          <p:cNvPr id="3" name="Content Placeholder 2"/>
          <p:cNvSpPr>
            <a:spLocks noGrp="1"/>
          </p:cNvSpPr>
          <p:nvPr>
            <p:ph idx="1"/>
          </p:nvPr>
        </p:nvSpPr>
        <p:spPr>
          <a:xfrm>
            <a:off x="657224" y="1970843"/>
            <a:ext cx="9745051" cy="4292461"/>
          </a:xfrm>
        </p:spPr>
        <p:txBody>
          <a:bodyPr>
            <a:normAutofit/>
          </a:bodyPr>
          <a:lstStyle/>
          <a:p>
            <a:pPr marL="0" indent="0">
              <a:spcBef>
                <a:spcPts val="0"/>
              </a:spcBef>
              <a:buNone/>
            </a:pPr>
            <a:r>
              <a:rPr lang="en-US" dirty="0"/>
              <a:t>Diana Martinez</a:t>
            </a:r>
          </a:p>
          <a:p>
            <a:pPr marL="0" indent="0">
              <a:spcBef>
                <a:spcPts val="0"/>
              </a:spcBef>
              <a:buNone/>
            </a:pPr>
            <a:r>
              <a:rPr lang="en-US" dirty="0"/>
              <a:t>VP of Public Policy</a:t>
            </a:r>
          </a:p>
          <a:p>
            <a:pPr marL="0" indent="0">
              <a:spcBef>
                <a:spcPts val="0"/>
              </a:spcBef>
              <a:buNone/>
            </a:pPr>
            <a:r>
              <a:rPr lang="en-US" dirty="0"/>
              <a:t>Texas Assisted Living Association</a:t>
            </a:r>
          </a:p>
          <a:p>
            <a:pPr marL="0" indent="0">
              <a:spcBef>
                <a:spcPts val="0"/>
              </a:spcBef>
              <a:buNone/>
            </a:pPr>
            <a:r>
              <a:rPr lang="en-US" dirty="0"/>
              <a:t>4505 Spicewood Springs Rd, Suite 250</a:t>
            </a:r>
          </a:p>
          <a:p>
            <a:pPr marL="0" indent="0">
              <a:spcBef>
                <a:spcPts val="0"/>
              </a:spcBef>
              <a:buNone/>
            </a:pPr>
            <a:r>
              <a:rPr lang="en-US" dirty="0"/>
              <a:t>Austin, TX 78759</a:t>
            </a:r>
          </a:p>
          <a:p>
            <a:pPr marL="0" indent="0">
              <a:spcBef>
                <a:spcPts val="0"/>
              </a:spcBef>
              <a:buNone/>
            </a:pPr>
            <a:r>
              <a:rPr lang="en-US" dirty="0"/>
              <a:t>512-914-3908</a:t>
            </a:r>
          </a:p>
          <a:p>
            <a:pPr marL="0" indent="0">
              <a:spcBef>
                <a:spcPts val="0"/>
              </a:spcBef>
              <a:buNone/>
            </a:pPr>
            <a:r>
              <a:rPr lang="en-US" u="sng" dirty="0">
                <a:solidFill>
                  <a:schemeClr val="accent1"/>
                </a:solidFill>
              </a:rPr>
              <a:t>Diana.martinez@tala.org</a:t>
            </a:r>
            <a:endParaRPr lang="en-US" dirty="0">
              <a:solidFill>
                <a:schemeClr val="accent1"/>
              </a:solidFill>
            </a:endParaRPr>
          </a:p>
          <a:p>
            <a:endParaRPr lang="en-US" dirty="0"/>
          </a:p>
        </p:txBody>
      </p:sp>
      <p:sp>
        <p:nvSpPr>
          <p:cNvPr id="9" name="AutoShape 2" descr="Image result for happy trails photos"/>
          <p:cNvSpPr>
            <a:spLocks noChangeAspect="1" noChangeArrowheads="1"/>
          </p:cNvSpPr>
          <p:nvPr/>
        </p:nvSpPr>
        <p:spPr bwMode="auto">
          <a:xfrm>
            <a:off x="3031046" y="697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happy trails photo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657224" y="4793995"/>
            <a:ext cx="4441383" cy="1554480"/>
          </a:xfrm>
          <a:prstGeom prst="rect">
            <a:avLst/>
          </a:prstGeom>
        </p:spPr>
      </p:pic>
      <p:pic>
        <p:nvPicPr>
          <p:cNvPr id="5" name="Picture 4" descr="A drawing of a cartoon character&#10;&#10;Description generated with high confidence">
            <a:extLst>
              <a:ext uri="{FF2B5EF4-FFF2-40B4-BE49-F238E27FC236}">
                <a16:creationId xmlns:a16="http://schemas.microsoft.com/office/drawing/2014/main" id="{C5247AA4-148B-4EB7-9A40-0650194404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609437">
            <a:off x="6593707" y="813782"/>
            <a:ext cx="3757611" cy="4850363"/>
          </a:xfrm>
          <a:prstGeom prst="rect">
            <a:avLst/>
          </a:prstGeom>
        </p:spPr>
      </p:pic>
    </p:spTree>
    <p:extLst>
      <p:ext uri="{BB962C8B-B14F-4D97-AF65-F5344CB8AC3E}">
        <p14:creationId xmlns:p14="http://schemas.microsoft.com/office/powerpoint/2010/main" val="32947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1149158"/>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831273" y="1648692"/>
            <a:ext cx="9944579" cy="4531446"/>
          </a:xfrm>
        </p:spPr>
        <p:txBody>
          <a:bodyPr>
            <a:normAutofit/>
          </a:bodyPr>
          <a:lstStyle/>
          <a:p>
            <a:pPr marL="274320" lvl="1" indent="0">
              <a:lnSpc>
                <a:spcPct val="100000"/>
              </a:lnSpc>
              <a:spcBef>
                <a:spcPts val="0"/>
              </a:spcBef>
              <a:spcAft>
                <a:spcPts val="0"/>
              </a:spcAft>
              <a:buNone/>
            </a:pPr>
            <a:endParaRPr lang="en-US" dirty="0"/>
          </a:p>
          <a:p>
            <a:pPr marL="338138" lvl="0" indent="-338138">
              <a:lnSpc>
                <a:spcPct val="100000"/>
              </a:lnSpc>
              <a:spcBef>
                <a:spcPts val="0"/>
              </a:spcBef>
              <a:spcAft>
                <a:spcPts val="0"/>
              </a:spcAft>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623455" y="6038427"/>
            <a:ext cx="1828803" cy="640080"/>
          </a:xfrm>
          <a:prstGeom prst="rect">
            <a:avLst/>
          </a:prstGeom>
        </p:spPr>
      </p:pic>
      <p:sp>
        <p:nvSpPr>
          <p:cNvPr id="4" name="Rectangle 3">
            <a:extLst>
              <a:ext uri="{FF2B5EF4-FFF2-40B4-BE49-F238E27FC236}">
                <a16:creationId xmlns:a16="http://schemas.microsoft.com/office/drawing/2014/main" id="{5AEC2B2E-525F-4AC8-AE2E-BD0473C863E5}"/>
              </a:ext>
            </a:extLst>
          </p:cNvPr>
          <p:cNvSpPr/>
          <p:nvPr/>
        </p:nvSpPr>
        <p:spPr>
          <a:xfrm>
            <a:off x="5301497" y="5117671"/>
            <a:ext cx="5837480" cy="1107996"/>
          </a:xfrm>
          <a:prstGeom prst="rect">
            <a:avLst/>
          </a:prstGeom>
          <a:solidFill>
            <a:schemeClr val="bg2">
              <a:lumMod val="75000"/>
            </a:schemeClr>
          </a:solidFill>
        </p:spPr>
        <p:txBody>
          <a:bodyPr wrap="square">
            <a:spAutoFit/>
          </a:bodyPr>
          <a:lstStyle/>
          <a:p>
            <a:r>
              <a:rPr lang="en-US" sz="2200" dirty="0">
                <a:latin typeface="Calibri" panose="020F0502020204030204" pitchFamily="34" charset="0"/>
                <a:ea typeface="Calibri" panose="020F0502020204030204" pitchFamily="34" charset="0"/>
                <a:cs typeface="Times New Roman" panose="02020603050405020304" pitchFamily="18" charset="0"/>
              </a:rPr>
              <a:t>A special thanks to Mustang Creek Estates in Burleson for hosting a tour for Representative </a:t>
            </a:r>
            <a:r>
              <a:rPr lang="en-US" sz="2200">
                <a:latin typeface="Calibri" panose="020F0502020204030204" pitchFamily="34" charset="0"/>
                <a:ea typeface="Calibri" panose="020F0502020204030204" pitchFamily="34" charset="0"/>
                <a:cs typeface="Times New Roman" panose="02020603050405020304" pitchFamily="18" charset="0"/>
              </a:rPr>
              <a:t>Stephanie Klick! </a:t>
            </a:r>
            <a:endParaRPr lang="en-US" sz="2200" dirty="0"/>
          </a:p>
        </p:txBody>
      </p:sp>
      <p:pic>
        <p:nvPicPr>
          <p:cNvPr id="3074" name="Picture 2" descr="http://mustangcreekestates.com/images/burleson/burleson1.jpg">
            <a:extLst>
              <a:ext uri="{FF2B5EF4-FFF2-40B4-BE49-F238E27FC236}">
                <a16:creationId xmlns:a16="http://schemas.microsoft.com/office/drawing/2014/main" id="{01D3E636-03B8-41AB-8A63-8B66DB101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5777">
            <a:off x="734279" y="2135774"/>
            <a:ext cx="4706730" cy="3083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in a red shirt&#10;&#10;Description generated with very high confidence">
            <a:extLst>
              <a:ext uri="{FF2B5EF4-FFF2-40B4-BE49-F238E27FC236}">
                <a16:creationId xmlns:a16="http://schemas.microsoft.com/office/drawing/2014/main" id="{4A21E3F5-B8AC-4EDF-8305-B03D48A37B96}"/>
              </a:ext>
            </a:extLst>
          </p:cNvPr>
          <p:cNvPicPr>
            <a:picLocks noChangeAspect="1"/>
          </p:cNvPicPr>
          <p:nvPr/>
        </p:nvPicPr>
        <p:blipFill>
          <a:blip r:embed="rId4"/>
          <a:stretch>
            <a:fillRect/>
          </a:stretch>
        </p:blipFill>
        <p:spPr>
          <a:xfrm>
            <a:off x="7160364" y="2002897"/>
            <a:ext cx="2119745" cy="2681424"/>
          </a:xfrm>
          <a:prstGeom prst="rect">
            <a:avLst/>
          </a:prstGeom>
        </p:spPr>
      </p:pic>
      <p:sp>
        <p:nvSpPr>
          <p:cNvPr id="6" name="TextBox 5">
            <a:extLst>
              <a:ext uri="{FF2B5EF4-FFF2-40B4-BE49-F238E27FC236}">
                <a16:creationId xmlns:a16="http://schemas.microsoft.com/office/drawing/2014/main" id="{FD4EA062-4FCF-4FF9-87DA-54931BE88383}"/>
              </a:ext>
            </a:extLst>
          </p:cNvPr>
          <p:cNvSpPr txBox="1"/>
          <p:nvPr/>
        </p:nvSpPr>
        <p:spPr>
          <a:xfrm rot="21096833">
            <a:off x="1773382" y="1818231"/>
            <a:ext cx="1870364"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October 25, 2017</a:t>
            </a:r>
            <a:endParaRPr lang="en-US" dirty="0"/>
          </a:p>
        </p:txBody>
      </p:sp>
    </p:spTree>
    <p:extLst>
      <p:ext uri="{BB962C8B-B14F-4D97-AF65-F5344CB8AC3E}">
        <p14:creationId xmlns:p14="http://schemas.microsoft.com/office/powerpoint/2010/main" val="51478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1149158"/>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623455" y="1801090"/>
            <a:ext cx="10152397" cy="4710546"/>
          </a:xfrm>
        </p:spPr>
        <p:txBody>
          <a:bodyPr>
            <a:normAutofit/>
          </a:bodyPr>
          <a:lstStyle/>
          <a:p>
            <a:pPr lvl="1" indent="0">
              <a:lnSpc>
                <a:spcPct val="100000"/>
              </a:lnSpc>
              <a:spcBef>
                <a:spcPts val="0"/>
              </a:spcBef>
              <a:spcAft>
                <a:spcPts val="0"/>
              </a:spcAft>
              <a:buNone/>
            </a:pPr>
            <a:endParaRPr lang="en-US" dirty="0"/>
          </a:p>
          <a:p>
            <a:pPr lvl="1">
              <a:lnSpc>
                <a:spcPct val="100000"/>
              </a:lnSpc>
              <a:spcBef>
                <a:spcPts val="0"/>
              </a:spcBef>
              <a:spcAft>
                <a:spcPts val="0"/>
              </a:spcAft>
              <a:buFont typeface="Wingdings" panose="05000000000000000000" pitchFamily="2" charset="2"/>
              <a:buChar char="§"/>
            </a:pPr>
            <a:endParaRPr lang="en-US" dirty="0"/>
          </a:p>
          <a:p>
            <a:pPr marL="338138" lvl="0" indent="-338138">
              <a:lnSpc>
                <a:spcPct val="100000"/>
              </a:lnSpc>
              <a:spcBef>
                <a:spcPts val="0"/>
              </a:spcBef>
              <a:spcAft>
                <a:spcPts val="0"/>
              </a:spcAft>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594123" y="5871556"/>
            <a:ext cx="1828803" cy="640080"/>
          </a:xfrm>
          <a:prstGeom prst="rect">
            <a:avLst/>
          </a:prstGeom>
        </p:spPr>
      </p:pic>
      <p:pic>
        <p:nvPicPr>
          <p:cNvPr id="6" name="Picture 5" descr="A picture containing wall, indoor, floor, room&#10;&#10;Description generated with very high confidence">
            <a:extLst>
              <a:ext uri="{FF2B5EF4-FFF2-40B4-BE49-F238E27FC236}">
                <a16:creationId xmlns:a16="http://schemas.microsoft.com/office/drawing/2014/main" id="{52151872-1ED2-4AB6-9327-06ACCD7122A6}"/>
              </a:ext>
            </a:extLst>
          </p:cNvPr>
          <p:cNvPicPr>
            <a:picLocks noChangeAspect="1"/>
          </p:cNvPicPr>
          <p:nvPr/>
        </p:nvPicPr>
        <p:blipFill>
          <a:blip r:embed="rId3"/>
          <a:stretch>
            <a:fillRect/>
          </a:stretch>
        </p:blipFill>
        <p:spPr>
          <a:xfrm rot="446840">
            <a:off x="6893699" y="1877521"/>
            <a:ext cx="4076700" cy="3409470"/>
          </a:xfrm>
          <a:prstGeom prst="rect">
            <a:avLst/>
          </a:prstGeom>
        </p:spPr>
      </p:pic>
      <p:sp>
        <p:nvSpPr>
          <p:cNvPr id="8" name="TextBox 7">
            <a:extLst>
              <a:ext uri="{FF2B5EF4-FFF2-40B4-BE49-F238E27FC236}">
                <a16:creationId xmlns:a16="http://schemas.microsoft.com/office/drawing/2014/main" id="{0107B516-CA65-4A05-9558-3390554D9775}"/>
              </a:ext>
            </a:extLst>
          </p:cNvPr>
          <p:cNvSpPr txBox="1"/>
          <p:nvPr/>
        </p:nvSpPr>
        <p:spPr>
          <a:xfrm>
            <a:off x="623455" y="2559151"/>
            <a:ext cx="3722410" cy="1446550"/>
          </a:xfrm>
          <a:prstGeom prst="rect">
            <a:avLst/>
          </a:prstGeom>
          <a:noFill/>
        </p:spPr>
        <p:txBody>
          <a:bodyPr wrap="square" rtlCol="0">
            <a:spAutoFit/>
          </a:bodyPr>
          <a:lstStyle/>
          <a:p>
            <a:r>
              <a:rPr lang="en-US" sz="2200" dirty="0"/>
              <a:t>Aging in Texas Policy Summit cohosted by TALA at the Texas Capitol on February 6, 2018.</a:t>
            </a:r>
          </a:p>
        </p:txBody>
      </p:sp>
      <p:sp>
        <p:nvSpPr>
          <p:cNvPr id="9" name="TextBox 8">
            <a:extLst>
              <a:ext uri="{FF2B5EF4-FFF2-40B4-BE49-F238E27FC236}">
                <a16:creationId xmlns:a16="http://schemas.microsoft.com/office/drawing/2014/main" id="{C23F86AD-741C-421C-9D9D-A346FF559253}"/>
              </a:ext>
            </a:extLst>
          </p:cNvPr>
          <p:cNvSpPr txBox="1"/>
          <p:nvPr/>
        </p:nvSpPr>
        <p:spPr>
          <a:xfrm>
            <a:off x="4641273" y="5949667"/>
            <a:ext cx="6317673" cy="400110"/>
          </a:xfrm>
          <a:prstGeom prst="rect">
            <a:avLst/>
          </a:prstGeom>
          <a:solidFill>
            <a:schemeClr val="bg1">
              <a:lumMod val="95000"/>
            </a:schemeClr>
          </a:solidFill>
        </p:spPr>
        <p:txBody>
          <a:bodyPr wrap="square" rtlCol="0">
            <a:spAutoFit/>
          </a:bodyPr>
          <a:lstStyle/>
          <a:p>
            <a:r>
              <a:rPr lang="en-US" sz="2000" b="1" dirty="0"/>
              <a:t>Senator Donna Campbell - Keynote Speaker</a:t>
            </a:r>
          </a:p>
        </p:txBody>
      </p:sp>
      <p:pic>
        <p:nvPicPr>
          <p:cNvPr id="11" name="Picture 10" descr="A person posing for the camera&#10;&#10;Description generated with very high confidence">
            <a:extLst>
              <a:ext uri="{FF2B5EF4-FFF2-40B4-BE49-F238E27FC236}">
                <a16:creationId xmlns:a16="http://schemas.microsoft.com/office/drawing/2014/main" id="{6127A7CB-1EE6-4028-AB6B-970E774901D1}"/>
              </a:ext>
            </a:extLst>
          </p:cNvPr>
          <p:cNvPicPr>
            <a:picLocks noChangeAspect="1"/>
          </p:cNvPicPr>
          <p:nvPr/>
        </p:nvPicPr>
        <p:blipFill>
          <a:blip r:embed="rId4"/>
          <a:stretch>
            <a:fillRect/>
          </a:stretch>
        </p:blipFill>
        <p:spPr>
          <a:xfrm rot="436341">
            <a:off x="4309520" y="2084274"/>
            <a:ext cx="3217019" cy="3450835"/>
          </a:xfrm>
          <a:prstGeom prst="rect">
            <a:avLst/>
          </a:prstGeom>
        </p:spPr>
      </p:pic>
    </p:spTree>
    <p:extLst>
      <p:ext uri="{BB962C8B-B14F-4D97-AF65-F5344CB8AC3E}">
        <p14:creationId xmlns:p14="http://schemas.microsoft.com/office/powerpoint/2010/main" val="307444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1149158"/>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1995054" y="3635603"/>
            <a:ext cx="9944579" cy="4379047"/>
          </a:xfrm>
        </p:spPr>
        <p:txBody>
          <a:bodyPr>
            <a:normAutofit/>
          </a:bodyPr>
          <a:lstStyle/>
          <a:p>
            <a:pPr lvl="1" indent="0">
              <a:lnSpc>
                <a:spcPct val="100000"/>
              </a:lnSpc>
              <a:spcBef>
                <a:spcPts val="0"/>
              </a:spcBef>
              <a:spcAft>
                <a:spcPts val="0"/>
              </a:spcAft>
              <a:buNone/>
            </a:pPr>
            <a:endParaRPr lang="en-US" dirty="0"/>
          </a:p>
          <a:p>
            <a:pPr lvl="1">
              <a:lnSpc>
                <a:spcPct val="100000"/>
              </a:lnSpc>
              <a:spcBef>
                <a:spcPts val="0"/>
              </a:spcBef>
              <a:spcAft>
                <a:spcPts val="0"/>
              </a:spcAft>
              <a:buFont typeface="Wingdings" panose="05000000000000000000" pitchFamily="2" charset="2"/>
              <a:buChar char="§"/>
            </a:pPr>
            <a:endParaRPr lang="en-US" dirty="0"/>
          </a:p>
          <a:p>
            <a:pPr marL="338138" lvl="0" indent="-338138">
              <a:lnSpc>
                <a:spcPct val="100000"/>
              </a:lnSpc>
              <a:spcBef>
                <a:spcPts val="0"/>
              </a:spcBef>
              <a:spcAft>
                <a:spcPts val="0"/>
              </a:spcAft>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9333778" y="6140629"/>
            <a:ext cx="1828803" cy="640080"/>
          </a:xfrm>
          <a:prstGeom prst="rect">
            <a:avLst/>
          </a:prstGeom>
        </p:spPr>
      </p:pic>
      <p:pic>
        <p:nvPicPr>
          <p:cNvPr id="6" name="Picture 5" descr="A picture containing indoor, wall, table&#10;&#10;Description generated with very high confidence">
            <a:extLst>
              <a:ext uri="{FF2B5EF4-FFF2-40B4-BE49-F238E27FC236}">
                <a16:creationId xmlns:a16="http://schemas.microsoft.com/office/drawing/2014/main" id="{1DC84F30-20D8-41A8-B4F4-252C2226E788}"/>
              </a:ext>
            </a:extLst>
          </p:cNvPr>
          <p:cNvPicPr>
            <a:picLocks noChangeAspect="1"/>
          </p:cNvPicPr>
          <p:nvPr/>
        </p:nvPicPr>
        <p:blipFill>
          <a:blip r:embed="rId3"/>
          <a:stretch>
            <a:fillRect/>
          </a:stretch>
        </p:blipFill>
        <p:spPr>
          <a:xfrm rot="21168816">
            <a:off x="774081" y="2053146"/>
            <a:ext cx="4886486" cy="3519055"/>
          </a:xfrm>
          <a:prstGeom prst="rect">
            <a:avLst/>
          </a:prstGeom>
        </p:spPr>
      </p:pic>
      <p:pic>
        <p:nvPicPr>
          <p:cNvPr id="8" name="Picture 7" descr="A person wearing a suit and tie&#10;&#10;Description generated with very high confidence">
            <a:extLst>
              <a:ext uri="{FF2B5EF4-FFF2-40B4-BE49-F238E27FC236}">
                <a16:creationId xmlns:a16="http://schemas.microsoft.com/office/drawing/2014/main" id="{5ECE9F42-9F8B-462E-9049-61321966C5AC}"/>
              </a:ext>
            </a:extLst>
          </p:cNvPr>
          <p:cNvPicPr>
            <a:picLocks noChangeAspect="1"/>
          </p:cNvPicPr>
          <p:nvPr/>
        </p:nvPicPr>
        <p:blipFill>
          <a:blip r:embed="rId4"/>
          <a:stretch>
            <a:fillRect/>
          </a:stretch>
        </p:blipFill>
        <p:spPr>
          <a:xfrm rot="21151150">
            <a:off x="2394704" y="3917185"/>
            <a:ext cx="2472966" cy="2615759"/>
          </a:xfrm>
          <a:prstGeom prst="rect">
            <a:avLst/>
          </a:prstGeom>
        </p:spPr>
      </p:pic>
      <p:sp>
        <p:nvSpPr>
          <p:cNvPr id="4" name="TextBox 3">
            <a:extLst>
              <a:ext uri="{FF2B5EF4-FFF2-40B4-BE49-F238E27FC236}">
                <a16:creationId xmlns:a16="http://schemas.microsoft.com/office/drawing/2014/main" id="{A4776722-FE5E-4BE7-B8E6-65028DCEA493}"/>
              </a:ext>
            </a:extLst>
          </p:cNvPr>
          <p:cNvSpPr txBox="1"/>
          <p:nvPr/>
        </p:nvSpPr>
        <p:spPr>
          <a:xfrm>
            <a:off x="6096000" y="2984393"/>
            <a:ext cx="4461164" cy="1723549"/>
          </a:xfrm>
          <a:prstGeom prst="rect">
            <a:avLst/>
          </a:prstGeom>
          <a:noFill/>
        </p:spPr>
        <p:txBody>
          <a:bodyPr wrap="square" rtlCol="0">
            <a:spAutoFit/>
          </a:bodyPr>
          <a:lstStyle/>
          <a:p>
            <a:r>
              <a:rPr lang="en-US" sz="2200" dirty="0"/>
              <a:t>Dr. John Bertelson, Chief of Neurology at Seton Brain &amp; Spine Institute, spoke about the aging mind at the summit.</a:t>
            </a:r>
          </a:p>
          <a:p>
            <a:endParaRPr lang="en-US" dirty="0"/>
          </a:p>
        </p:txBody>
      </p:sp>
    </p:spTree>
    <p:extLst>
      <p:ext uri="{BB962C8B-B14F-4D97-AF65-F5344CB8AC3E}">
        <p14:creationId xmlns:p14="http://schemas.microsoft.com/office/powerpoint/2010/main" val="358540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499533"/>
            <a:ext cx="11091217" cy="1149158"/>
          </a:xfrm>
        </p:spPr>
        <p:txBody>
          <a:bodyPr>
            <a:noAutofit/>
          </a:bodyPr>
          <a:lstStyle/>
          <a:p>
            <a:r>
              <a:rPr lang="en-US" sz="4000" dirty="0"/>
              <a:t>TALA</a:t>
            </a:r>
            <a:br>
              <a:rPr lang="en-US" sz="4000" dirty="0"/>
            </a:br>
            <a:r>
              <a:rPr lang="en-US" sz="4000" dirty="0"/>
              <a:t>A Strong Voice for Assisted Living</a:t>
            </a:r>
          </a:p>
        </p:txBody>
      </p:sp>
      <p:sp>
        <p:nvSpPr>
          <p:cNvPr id="3" name="Content Placeholder 2"/>
          <p:cNvSpPr>
            <a:spLocks noGrp="1"/>
          </p:cNvSpPr>
          <p:nvPr>
            <p:ph idx="1"/>
          </p:nvPr>
        </p:nvSpPr>
        <p:spPr>
          <a:xfrm>
            <a:off x="623455" y="1779026"/>
            <a:ext cx="10410215" cy="4379047"/>
          </a:xfrm>
        </p:spPr>
        <p:txBody>
          <a:bodyPr>
            <a:normAutofit/>
          </a:bodyPr>
          <a:lstStyle/>
          <a:p>
            <a:pPr marL="0" lvl="1" indent="0">
              <a:lnSpc>
                <a:spcPct val="100000"/>
              </a:lnSpc>
              <a:spcBef>
                <a:spcPts val="0"/>
              </a:spcBef>
              <a:spcAft>
                <a:spcPts val="0"/>
              </a:spcAft>
              <a:buNone/>
            </a:pPr>
            <a:r>
              <a:rPr lang="en-US" sz="2200" dirty="0">
                <a:solidFill>
                  <a:schemeClr val="tx1"/>
                </a:solidFill>
              </a:rPr>
              <a:t>Representative Richard Raymond </a:t>
            </a:r>
          </a:p>
          <a:p>
            <a:pPr marL="0" lvl="1" indent="0">
              <a:lnSpc>
                <a:spcPct val="100000"/>
              </a:lnSpc>
              <a:spcBef>
                <a:spcPts val="0"/>
              </a:spcBef>
              <a:spcAft>
                <a:spcPts val="0"/>
              </a:spcAft>
              <a:buNone/>
            </a:pPr>
            <a:r>
              <a:rPr lang="en-US" sz="2200" dirty="0">
                <a:solidFill>
                  <a:schemeClr val="tx1"/>
                </a:solidFill>
              </a:rPr>
              <a:t>moderated a panel on managed care.</a:t>
            </a:r>
          </a:p>
          <a:p>
            <a:pPr marL="0" lvl="0" indent="0">
              <a:buNone/>
            </a:pPr>
            <a:r>
              <a:rPr lang="en-US" sz="2200" dirty="0">
                <a:solidFill>
                  <a:schemeClr val="tx1"/>
                </a:solidFill>
              </a:rPr>
              <a:t>Panel members included representatives</a:t>
            </a:r>
          </a:p>
          <a:p>
            <a:pPr marL="0" lvl="0" indent="0">
              <a:buNone/>
            </a:pPr>
            <a:r>
              <a:rPr lang="en-US" sz="2200" dirty="0">
                <a:solidFill>
                  <a:schemeClr val="tx1"/>
                </a:solidFill>
              </a:rPr>
              <a:t>from the Health and Human Services </a:t>
            </a:r>
          </a:p>
          <a:p>
            <a:pPr marL="0" lvl="0" indent="0">
              <a:buNone/>
            </a:pPr>
            <a:r>
              <a:rPr lang="en-US" sz="2200" dirty="0">
                <a:solidFill>
                  <a:schemeClr val="tx1"/>
                </a:solidFill>
              </a:rPr>
              <a:t>Commission, AARP, the</a:t>
            </a:r>
          </a:p>
          <a:p>
            <a:pPr marL="0" lvl="0" indent="0">
              <a:buNone/>
            </a:pPr>
            <a:r>
              <a:rPr lang="en-US" sz="2200" dirty="0">
                <a:solidFill>
                  <a:schemeClr val="tx1"/>
                </a:solidFill>
              </a:rPr>
              <a:t>Center for Public Policy Priorities,</a:t>
            </a:r>
          </a:p>
          <a:p>
            <a:pPr marL="0" lvl="0" indent="0">
              <a:buNone/>
            </a:pPr>
            <a:r>
              <a:rPr lang="en-US" sz="2200" dirty="0">
                <a:solidFill>
                  <a:schemeClr val="tx1"/>
                </a:solidFill>
              </a:rPr>
              <a:t>Texas Public Policy Foundation and the</a:t>
            </a:r>
          </a:p>
          <a:p>
            <a:pPr marL="0" lvl="0" indent="0">
              <a:buNone/>
            </a:pPr>
            <a:r>
              <a:rPr lang="en-US" sz="2200" dirty="0">
                <a:solidFill>
                  <a:schemeClr val="tx1"/>
                </a:solidFill>
              </a:rPr>
              <a:t>Texas Association of Health Plans.</a:t>
            </a:r>
          </a:p>
        </p:txBody>
      </p:sp>
      <p:pic>
        <p:nvPicPr>
          <p:cNvPr id="5" name="Picture 4"/>
          <p:cNvPicPr>
            <a:picLocks noChangeAspect="1"/>
          </p:cNvPicPr>
          <p:nvPr/>
        </p:nvPicPr>
        <p:blipFill>
          <a:blip r:embed="rId2"/>
          <a:stretch>
            <a:fillRect/>
          </a:stretch>
        </p:blipFill>
        <p:spPr>
          <a:xfrm>
            <a:off x="623455" y="6038427"/>
            <a:ext cx="1828803" cy="640080"/>
          </a:xfrm>
          <a:prstGeom prst="rect">
            <a:avLst/>
          </a:prstGeom>
        </p:spPr>
      </p:pic>
      <p:pic>
        <p:nvPicPr>
          <p:cNvPr id="6" name="Picture 5" descr="A person standing in a room&#10;&#10;Description generated with high confidence">
            <a:extLst>
              <a:ext uri="{FF2B5EF4-FFF2-40B4-BE49-F238E27FC236}">
                <a16:creationId xmlns:a16="http://schemas.microsoft.com/office/drawing/2014/main" id="{80F19A9F-B00B-42D1-A939-3D70E1C19AFC}"/>
              </a:ext>
            </a:extLst>
          </p:cNvPr>
          <p:cNvPicPr>
            <a:picLocks noChangeAspect="1"/>
          </p:cNvPicPr>
          <p:nvPr/>
        </p:nvPicPr>
        <p:blipFill>
          <a:blip r:embed="rId3"/>
          <a:stretch>
            <a:fillRect/>
          </a:stretch>
        </p:blipFill>
        <p:spPr>
          <a:xfrm>
            <a:off x="6169063" y="1884218"/>
            <a:ext cx="5080000" cy="3532909"/>
          </a:xfrm>
          <a:prstGeom prst="rect">
            <a:avLst/>
          </a:prstGeom>
        </p:spPr>
      </p:pic>
      <p:sp>
        <p:nvSpPr>
          <p:cNvPr id="4" name="TextBox 3">
            <a:extLst>
              <a:ext uri="{FF2B5EF4-FFF2-40B4-BE49-F238E27FC236}">
                <a16:creationId xmlns:a16="http://schemas.microsoft.com/office/drawing/2014/main" id="{87AA2032-D5C4-417F-8149-3B84B9A748E2}"/>
              </a:ext>
            </a:extLst>
          </p:cNvPr>
          <p:cNvSpPr txBox="1"/>
          <p:nvPr/>
        </p:nvSpPr>
        <p:spPr>
          <a:xfrm>
            <a:off x="6810990" y="5559049"/>
            <a:ext cx="3796145" cy="646331"/>
          </a:xfrm>
          <a:prstGeom prst="rect">
            <a:avLst/>
          </a:prstGeom>
          <a:solidFill>
            <a:schemeClr val="bg1">
              <a:lumMod val="95000"/>
            </a:schemeClr>
          </a:solidFill>
        </p:spPr>
        <p:txBody>
          <a:bodyPr wrap="square" rtlCol="0">
            <a:spAutoFit/>
          </a:bodyPr>
          <a:lstStyle/>
          <a:p>
            <a:r>
              <a:rPr lang="en-US" b="1" dirty="0"/>
              <a:t>Aging in Texas Policy Summit</a:t>
            </a:r>
          </a:p>
          <a:p>
            <a:r>
              <a:rPr lang="en-US" b="1" dirty="0"/>
              <a:t>February 6, 2018</a:t>
            </a:r>
          </a:p>
        </p:txBody>
      </p:sp>
    </p:spTree>
    <p:extLst>
      <p:ext uri="{BB962C8B-B14F-4D97-AF65-F5344CB8AC3E}">
        <p14:creationId xmlns:p14="http://schemas.microsoft.com/office/powerpoint/2010/main" val="2848631095"/>
      </p:ext>
    </p:extLst>
  </p:cSld>
  <p:clrMapOvr>
    <a:masterClrMapping/>
  </p:clrMapOvr>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3819</TotalTime>
  <Words>3731</Words>
  <Application>Microsoft Office PowerPoint</Application>
  <PresentationFormat>Widescreen</PresentationFormat>
  <Paragraphs>365</Paragraphs>
  <Slides>55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ＭＳ Ｐゴシック</vt:lpstr>
      <vt:lpstr>Arial</vt:lpstr>
      <vt:lpstr>Calibri</vt:lpstr>
      <vt:lpstr>Century Schoolbook</vt:lpstr>
      <vt:lpstr>Times New Roman</vt:lpstr>
      <vt:lpstr>Wingdings</vt:lpstr>
      <vt:lpstr>Wingdings 2</vt:lpstr>
      <vt:lpstr>View</vt:lpstr>
      <vt:lpstr>Advocacy Update Jaime Capelo, Capelo Law Firm Diana Martinez, Texas Assisted Living Association</vt:lpstr>
      <vt:lpstr>Out and About with TALA</vt:lpstr>
      <vt:lpstr>TALA A Strong Voice for Assisted Living</vt:lpstr>
      <vt:lpstr>TALA A Strong Voice for Assisted Living</vt:lpstr>
      <vt:lpstr>TALA A Strong Voice for Assisted Living</vt:lpstr>
      <vt:lpstr>TALA A Strong Voice for Assisted Living</vt:lpstr>
      <vt:lpstr>TALA A Strong Voice for Assisted Living</vt:lpstr>
      <vt:lpstr>TALA A Strong Voice for Assisted Living</vt:lpstr>
      <vt:lpstr>TALA A Strong Voice for Assisted Living</vt:lpstr>
      <vt:lpstr>TALA’s Legislators of the Year</vt:lpstr>
      <vt:lpstr>of the Year</vt:lpstr>
      <vt:lpstr>Legislator of the Year Representative Richard Raymond</vt:lpstr>
      <vt:lpstr>Legislator of the Year Senator Charles Schwertner</vt:lpstr>
      <vt:lpstr>TALA’s Legislators of the Year </vt:lpstr>
      <vt:lpstr>Regulatory Changes</vt:lpstr>
      <vt:lpstr>New Regulations By Pass to 3-Person Requirement</vt:lpstr>
      <vt:lpstr>New Regulations By Pass to 3-person Requirement</vt:lpstr>
      <vt:lpstr>New Regulations Requirement for Memory Care</vt:lpstr>
      <vt:lpstr>New Regulation Lap Belts for Those is Wheelchairs</vt:lpstr>
      <vt:lpstr>New Regulations Long-term Care Ombudsman</vt:lpstr>
      <vt:lpstr>New Regulations Long-term Care Ombudsman</vt:lpstr>
      <vt:lpstr>Health and Human Services Commission Reorganization</vt:lpstr>
      <vt:lpstr>Fred Worley Head of the Architectural Unit at DADS Retires</vt:lpstr>
      <vt:lpstr>On the Horizon for HHSC</vt:lpstr>
      <vt:lpstr>On the Horizon for HHSC</vt:lpstr>
      <vt:lpstr>85th Legislative Session</vt:lpstr>
      <vt:lpstr>TALA Legislative Priority Consistency and Predictability to Life Safety Code Inspections</vt:lpstr>
      <vt:lpstr>TALA Legislative Priority Consistency and Predictability to Life Safety Code Inspections</vt:lpstr>
      <vt:lpstr>TALA Legislative Priority A Balanced and Fair Informal Dispute Resolution Process </vt:lpstr>
      <vt:lpstr>85th Legislative Session</vt:lpstr>
      <vt:lpstr>Legislation Impacting Assisted Living</vt:lpstr>
      <vt:lpstr>Legislation Impacting Assisted Living</vt:lpstr>
      <vt:lpstr>Legislation Impacting Assisted Living</vt:lpstr>
      <vt:lpstr>Legislation Impacting Assisted Living</vt:lpstr>
      <vt:lpstr>Legislation Impacting Assisted Living</vt:lpstr>
      <vt:lpstr>Legislation Impacting Assisted Living</vt:lpstr>
      <vt:lpstr>Legislation Impacting Assisted Living</vt:lpstr>
      <vt:lpstr>Legislation Impacting Assisted Living</vt:lpstr>
      <vt:lpstr>Legislation That Almost Impacted Assisted Living</vt:lpstr>
      <vt:lpstr>When do the laws of the 85th take effect?</vt:lpstr>
      <vt:lpstr>85th Legislative Session</vt:lpstr>
      <vt:lpstr>Legislation Impacting Assisted Living That Failed to Pass</vt:lpstr>
      <vt:lpstr>Legislation Impacting Assisted Living That Failed to Pass</vt:lpstr>
      <vt:lpstr>Legislation Impacting Assisted Living That Failed to Pass</vt:lpstr>
      <vt:lpstr>Legislation Impacting Assisted Living That Failed to Pass</vt:lpstr>
      <vt:lpstr>Legislation Impacting Assisted Living That Failed to Pass</vt:lpstr>
      <vt:lpstr>Legislation Impacting Assisted Living That Failed to Pass</vt:lpstr>
      <vt:lpstr>What’s next?</vt:lpstr>
      <vt:lpstr>Interim Charges</vt:lpstr>
      <vt:lpstr>Interim Charges</vt:lpstr>
      <vt:lpstr>Interim Charges</vt:lpstr>
      <vt:lpstr>Interim Charges</vt:lpstr>
      <vt:lpstr>Preparing for the  86th  Legislative Session</vt:lpstr>
      <vt:lpstr>Grass Roots Advocacy Set a course to inform!</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the 84th Texas Legislative Session and the beginning of the 85th</dc:title>
  <dc:creator>Gail Harmon</dc:creator>
  <cp:lastModifiedBy>Diana Martinez</cp:lastModifiedBy>
  <cp:revision>254</cp:revision>
  <dcterms:created xsi:type="dcterms:W3CDTF">2015-08-21T20:08:05Z</dcterms:created>
  <dcterms:modified xsi:type="dcterms:W3CDTF">2018-04-18T15:39:42Z</dcterms:modified>
</cp:coreProperties>
</file>